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763DF3-D3DF-4D77-B932-14C899562AE6}" v="782" dt="2024-05-29T07:56:42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0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0763DF3-D3DF-4D77-B932-14C899562AE6}"/>
    <pc:docChg chg="custSel modSld">
      <pc:chgData name="Siegbert Rudolph" userId="2af4d44886c067cc" providerId="LiveId" clId="{C0763DF3-D3DF-4D77-B932-14C899562AE6}" dt="2024-05-29T07:56:42.400" v="824" actId="113"/>
      <pc:docMkLst>
        <pc:docMk/>
      </pc:docMkLst>
      <pc:sldChg chg="modSp mod">
        <pc:chgData name="Siegbert Rudolph" userId="2af4d44886c067cc" providerId="LiveId" clId="{C0763DF3-D3DF-4D77-B932-14C899562AE6}" dt="2024-05-29T05:54:54.270" v="54" actId="20577"/>
        <pc:sldMkLst>
          <pc:docMk/>
          <pc:sldMk cId="2247825815" sldId="257"/>
        </pc:sldMkLst>
        <pc:spChg chg="mod">
          <ac:chgData name="Siegbert Rudolph" userId="2af4d44886c067cc" providerId="LiveId" clId="{C0763DF3-D3DF-4D77-B932-14C899562AE6}" dt="2024-05-29T05:54:54.270" v="54" actId="20577"/>
          <ac:spMkLst>
            <pc:docMk/>
            <pc:sldMk cId="2247825815" sldId="257"/>
            <ac:spMk id="17" creationId="{1D4163DF-7422-481D-9060-DEEF2DF64B2F}"/>
          </ac:spMkLst>
        </pc:spChg>
      </pc:sldChg>
      <pc:sldChg chg="modSp">
        <pc:chgData name="Siegbert Rudolph" userId="2af4d44886c067cc" providerId="LiveId" clId="{C0763DF3-D3DF-4D77-B932-14C899562AE6}" dt="2024-05-29T05:45:12.343" v="44" actId="6549"/>
        <pc:sldMkLst>
          <pc:docMk/>
          <pc:sldMk cId="3149339101" sldId="259"/>
        </pc:sldMkLst>
        <pc:spChg chg="mod">
          <ac:chgData name="Siegbert Rudolph" userId="2af4d44886c067cc" providerId="LiveId" clId="{C0763DF3-D3DF-4D77-B932-14C899562AE6}" dt="2024-05-29T05:45:12.343" v="44" actId="6549"/>
          <ac:spMkLst>
            <pc:docMk/>
            <pc:sldMk cId="3149339101" sldId="259"/>
            <ac:spMk id="43" creationId="{90E7B025-AC49-4614-BF7E-93E1B99F0A3E}"/>
          </ac:spMkLst>
        </pc:spChg>
      </pc:sldChg>
      <pc:sldChg chg="addSp delSp modSp mod delAnim modAnim">
        <pc:chgData name="Siegbert Rudolph" userId="2af4d44886c067cc" providerId="LiveId" clId="{C0763DF3-D3DF-4D77-B932-14C899562AE6}" dt="2024-05-29T07:56:42.400" v="824" actId="113"/>
        <pc:sldMkLst>
          <pc:docMk/>
          <pc:sldMk cId="2845483249" sldId="263"/>
        </pc:sldMkLst>
        <pc:spChg chg="add del mod">
          <ac:chgData name="Siegbert Rudolph" userId="2af4d44886c067cc" providerId="LiveId" clId="{C0763DF3-D3DF-4D77-B932-14C899562AE6}" dt="2024-05-29T07:42:49.024" v="332" actId="478"/>
          <ac:spMkLst>
            <pc:docMk/>
            <pc:sldMk cId="2845483249" sldId="263"/>
            <ac:spMk id="10" creationId="{51F0F6BE-EB32-AEB6-97D2-55B11FB12A6B}"/>
          </ac:spMkLst>
        </pc:spChg>
        <pc:spChg chg="add del mod">
          <ac:chgData name="Siegbert Rudolph" userId="2af4d44886c067cc" providerId="LiveId" clId="{C0763DF3-D3DF-4D77-B932-14C899562AE6}" dt="2024-05-29T07:42:52.595" v="333" actId="478"/>
          <ac:spMkLst>
            <pc:docMk/>
            <pc:sldMk cId="2845483249" sldId="263"/>
            <ac:spMk id="11" creationId="{804012DE-E885-7091-5699-1B3FB90009F2}"/>
          </ac:spMkLst>
        </pc:spChg>
        <pc:spChg chg="mod">
          <ac:chgData name="Siegbert Rudolph" userId="2af4d44886c067cc" providerId="LiveId" clId="{C0763DF3-D3DF-4D77-B932-14C899562AE6}" dt="2024-05-29T07:44:09.581" v="344" actId="20577"/>
          <ac:spMkLst>
            <pc:docMk/>
            <pc:sldMk cId="2845483249" sldId="263"/>
            <ac:spMk id="26" creationId="{5B9A8BBC-282A-4925-A6C6-D0B96DF21D2D}"/>
          </ac:spMkLst>
        </pc:spChg>
        <pc:spChg chg="del">
          <ac:chgData name="Siegbert Rudolph" userId="2af4d44886c067cc" providerId="LiveId" clId="{C0763DF3-D3DF-4D77-B932-14C899562AE6}" dt="2024-05-29T07:44:21.102" v="346" actId="478"/>
          <ac:spMkLst>
            <pc:docMk/>
            <pc:sldMk cId="2845483249" sldId="263"/>
            <ac:spMk id="27" creationId="{399B619E-587A-4B0D-8148-C7D81D41BA25}"/>
          </ac:spMkLst>
        </pc:spChg>
        <pc:spChg chg="ord">
          <ac:chgData name="Siegbert Rudolph" userId="2af4d44886c067cc" providerId="LiveId" clId="{C0763DF3-D3DF-4D77-B932-14C899562AE6}" dt="2024-05-29T07:56:28.395" v="823" actId="166"/>
          <ac:spMkLst>
            <pc:docMk/>
            <pc:sldMk cId="2845483249" sldId="263"/>
            <ac:spMk id="28" creationId="{79099001-CC7F-41A1-B65C-414235F04F2A}"/>
          </ac:spMkLst>
        </pc:spChg>
        <pc:spChg chg="del mod">
          <ac:chgData name="Siegbert Rudolph" userId="2af4d44886c067cc" providerId="LiveId" clId="{C0763DF3-D3DF-4D77-B932-14C899562AE6}" dt="2024-05-29T07:49:30.781" v="552" actId="478"/>
          <ac:spMkLst>
            <pc:docMk/>
            <pc:sldMk cId="2845483249" sldId="263"/>
            <ac:spMk id="34" creationId="{ACE658E8-0119-4329-9ED8-000714D090B3}"/>
          </ac:spMkLst>
        </pc:spChg>
        <pc:spChg chg="mod">
          <ac:chgData name="Siegbert Rudolph" userId="2af4d44886c067cc" providerId="LiveId" clId="{C0763DF3-D3DF-4D77-B932-14C899562AE6}" dt="2024-05-29T07:56:42.400" v="824" actId="113"/>
          <ac:spMkLst>
            <pc:docMk/>
            <pc:sldMk cId="2845483249" sldId="263"/>
            <ac:spMk id="35" creationId="{39A1B939-A685-4FE3-B2B3-8465CD357F83}"/>
          </ac:spMkLst>
        </pc:spChg>
        <pc:spChg chg="ord">
          <ac:chgData name="Siegbert Rudolph" userId="2af4d44886c067cc" providerId="LiveId" clId="{C0763DF3-D3DF-4D77-B932-14C899562AE6}" dt="2024-05-29T07:55:02.198" v="803" actId="166"/>
          <ac:spMkLst>
            <pc:docMk/>
            <pc:sldMk cId="2845483249" sldId="263"/>
            <ac:spMk id="46" creationId="{32426CA3-685E-436D-9907-418D0A72F6F4}"/>
          </ac:spMkLst>
        </pc:spChg>
        <pc:spChg chg="mod">
          <ac:chgData name="Siegbert Rudolph" userId="2af4d44886c067cc" providerId="LiveId" clId="{C0763DF3-D3DF-4D77-B932-14C899562AE6}" dt="2024-05-29T07:53:57.165" v="778" actId="20577"/>
          <ac:spMkLst>
            <pc:docMk/>
            <pc:sldMk cId="2845483249" sldId="263"/>
            <ac:spMk id="55" creationId="{DFFDFDEE-BD08-4CB7-B5CD-4D7FED184454}"/>
          </ac:spMkLst>
        </pc:spChg>
        <pc:spChg chg="del">
          <ac:chgData name="Siegbert Rudolph" userId="2af4d44886c067cc" providerId="LiveId" clId="{C0763DF3-D3DF-4D77-B932-14C899562AE6}" dt="2024-05-29T07:52:48.904" v="735" actId="478"/>
          <ac:spMkLst>
            <pc:docMk/>
            <pc:sldMk cId="2845483249" sldId="263"/>
            <ac:spMk id="56" creationId="{0B013ACA-49B0-43D0-BD4D-B22E3CC8E2B8}"/>
          </ac:spMkLst>
        </pc:spChg>
        <pc:spChg chg="mod">
          <ac:chgData name="Siegbert Rudolph" userId="2af4d44886c067cc" providerId="LiveId" clId="{C0763DF3-D3DF-4D77-B932-14C899562AE6}" dt="2024-05-29T07:54:55.226" v="802" actId="207"/>
          <ac:spMkLst>
            <pc:docMk/>
            <pc:sldMk cId="2845483249" sldId="263"/>
            <ac:spMk id="57" creationId="{F4A2CDCB-26A3-4CEC-BFE3-59C9CD684D1F}"/>
          </ac:spMkLst>
        </pc:spChg>
        <pc:spChg chg="del mod">
          <ac:chgData name="Siegbert Rudolph" userId="2af4d44886c067cc" providerId="LiveId" clId="{C0763DF3-D3DF-4D77-B932-14C899562AE6}" dt="2024-05-29T07:55:19.039" v="804" actId="478"/>
          <ac:spMkLst>
            <pc:docMk/>
            <pc:sldMk cId="2845483249" sldId="263"/>
            <ac:spMk id="58" creationId="{23082503-4A6A-4CAE-85A2-5F8CCFD8E7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27">
            <a:extLst>
              <a:ext uri="{FF2B5EF4-FFF2-40B4-BE49-F238E27FC236}">
                <a16:creationId xmlns:a16="http://schemas.microsoft.com/office/drawing/2014/main" id="{3EA094F1-689E-4CEB-87DF-5C3358F3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AA70FA1A-671B-49A5-AF12-B8C3C8628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72F48DBD-3701-4326-B343-F81C8C064E00}"/>
              </a:ext>
            </a:extLst>
          </p:cNvPr>
          <p:cNvSpPr/>
          <p:nvPr/>
        </p:nvSpPr>
        <p:spPr>
          <a:xfrm>
            <a:off x="218571" y="5159500"/>
            <a:ext cx="313091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4" name="Textfeld 4">
            <a:extLst>
              <a:ext uri="{FF2B5EF4-FFF2-40B4-BE49-F238E27FC236}">
                <a16:creationId xmlns:a16="http://schemas.microsoft.com/office/drawing/2014/main" id="{16CABF24-32A3-41B0-848E-622978D7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469" y="1844675"/>
            <a:ext cx="169514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Titel: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Textquellen: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Erstellt von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:</a:t>
            </a:r>
          </a:p>
        </p:txBody>
      </p:sp>
      <p:sp>
        <p:nvSpPr>
          <p:cNvPr id="15" name="Textfeld 10">
            <a:extLst>
              <a:ext uri="{FF2B5EF4-FFF2-40B4-BE49-F238E27FC236}">
                <a16:creationId xmlns:a16="http://schemas.microsoft.com/office/drawing/2014/main" id="{D80EC578-44D9-48BF-9D94-5B37DDD89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525" y="1844675"/>
            <a:ext cx="27336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Wortarten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Adjektiv oder Adverb</a:t>
            </a:r>
          </a:p>
        </p:txBody>
      </p:sp>
      <p:sp>
        <p:nvSpPr>
          <p:cNvPr id="16" name="Textfeld 12">
            <a:extLst>
              <a:ext uri="{FF2B5EF4-FFF2-40B4-BE49-F238E27FC236}">
                <a16:creationId xmlns:a16="http://schemas.microsoft.com/office/drawing/2014/main" id="{16CDB06F-198F-422F-AECF-4F36252C8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287" y="2452688"/>
            <a:ext cx="625228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Duden, ABC der deutschen Grammatik (Athenäum)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D4163DF-7422-481D-9060-DEEF2DF64B2F}"/>
              </a:ext>
            </a:extLst>
          </p:cNvPr>
          <p:cNvSpPr/>
          <p:nvPr/>
        </p:nvSpPr>
        <p:spPr>
          <a:xfrm>
            <a:off x="4570790" y="3441820"/>
            <a:ext cx="6631366" cy="2462213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Adjektiv oder Adverb?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Manchmal gibt es da große Unsicherheit. In der Literatur findet man auch unterschiedliche Auslegungen. Für Schüler ist es deshalb immer wichtig, wie es die 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jeweilige Lehrkraft 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erklärt hat.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Ich habe das Thema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übersichtlich ohne allzu viele Feinheiten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zusammengestellt. Es gibt verschiedene Erklärungsansätze. Ich hoffe, einen Ansatz gefunden zu haben, den die Schüler verstehen können.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Zuerst kommt die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Theorie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, dann folgen ein paar </a:t>
            </a:r>
            <a:r>
              <a:rPr lang="de-DE" sz="1400" b="1" kern="0" dirty="0">
                <a:solidFill>
                  <a:srgbClr val="FF0000"/>
                </a:solidFill>
                <a:latin typeface="Trebuchet MS" pitchFamily="34" charset="0"/>
              </a:rPr>
              <a:t>Übungen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dazu. In der Theorie klammere ich die Wortart Partikel aus. Manche Wörter, wie z.B. </a:t>
            </a:r>
            <a:r>
              <a:rPr lang="de-DE" sz="1400" i="1" kern="0" dirty="0">
                <a:solidFill>
                  <a:srgbClr val="FF0000"/>
                </a:solidFill>
                <a:latin typeface="Trebuchet MS" pitchFamily="34" charset="0"/>
              </a:rPr>
              <a:t>sehr 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oder</a:t>
            </a:r>
            <a:r>
              <a:rPr lang="de-DE" sz="1400" i="1" kern="0" dirty="0">
                <a:solidFill>
                  <a:srgbClr val="FF0000"/>
                </a:solidFill>
                <a:latin typeface="Trebuchet MS" pitchFamily="34" charset="0"/>
              </a:rPr>
              <a:t> so,</a:t>
            </a:r>
            <a:r>
              <a:rPr lang="de-DE" sz="1400" kern="0" dirty="0">
                <a:solidFill>
                  <a:srgbClr val="FF0000"/>
                </a:solidFill>
                <a:latin typeface="Trebuchet MS" pitchFamily="34" charset="0"/>
              </a:rPr>
              <a:t> werden in einigen Grammatiken als Partikel bezeichnet. Diese Unterscheidung kann man getrost vernachlässigen. So steht es auch im Schülerduden.</a:t>
            </a:r>
          </a:p>
        </p:txBody>
      </p:sp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EA91936E-EF3F-4E08-9B70-8A27834DA6EF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DFB07D53-B383-4920-B0FD-8BC3E46BC1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Rechteck 2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81003D8-E8C6-448B-833D-FFA7A47D55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F45531A0-8CC6-4B8C-AAC4-8CA344A193FB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4">
            <a:extLst>
              <a:ext uri="{FF2B5EF4-FFF2-40B4-BE49-F238E27FC236}">
                <a16:creationId xmlns:a16="http://schemas.microsoft.com/office/drawing/2014/main" id="{1B4E018A-BC69-4B3E-8437-B77156EE4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FEF086A-F9E1-4078-ABD6-92EC2C61C6BA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24782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36">
            <a:extLst>
              <a:ext uri="{FF2B5EF4-FFF2-40B4-BE49-F238E27FC236}">
                <a16:creationId xmlns:a16="http://schemas.microsoft.com/office/drawing/2014/main" id="{76A29759-8B68-42F0-B1D7-3D778E5F1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59"/>
            <a:ext cx="4147289" cy="67710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Adjektiv oder Adverb - Übersicht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Klick!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Textfeld 10">
            <a:extLst>
              <a:ext uri="{FF2B5EF4-FFF2-40B4-BE49-F238E27FC236}">
                <a16:creationId xmlns:a16="http://schemas.microsoft.com/office/drawing/2014/main" id="{E0882588-7C1B-4498-8FF9-7F3644FB0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22152"/>
            <a:ext cx="54328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Adjektiv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ist eine Wortart,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die Eigenschaften von </a:t>
            </a: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Dingen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,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Lebewesen, Begriffen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</a:t>
            </a: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Vorgängen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angibt.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Andere Bezeichnungen: Eigenschafts- oder Wiewort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24514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952ABC1-116F-4C98-A1DA-5BB29391D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89508"/>
            <a:ext cx="54184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Adjektiv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kann auf dreierlei Weise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gebraucht werden:</a:t>
            </a:r>
            <a:endParaRPr kumimoji="0" lang="de-DE" altLang="de-DE" sz="160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5546977-2B66-4C6B-ACD8-14D7E6FA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941087"/>
            <a:ext cx="42611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2. In Sätzen mit sein oder bleiben:</a:t>
            </a: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Der Zaun ist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grün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. Die Blätter sind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bunt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.</a:t>
            </a: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 </a:t>
            </a: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Das Adjektiv wird prädikativ gebraucht.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9B805B5-E598-4A5A-BB1C-7D02841A4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119076"/>
            <a:ext cx="42049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1. Direkt vor dem Nomen: </a:t>
            </a: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der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grüne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Zaun, die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bunten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Blätter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 </a:t>
            </a: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 Das Adjektiv wird attributiv gebraucht.</a:t>
            </a:r>
            <a:endParaRPr kumimoji="0" lang="de-DE" altLang="de-DE" sz="1600" b="1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2A38CFA-420A-40E5-BB13-99DD6C017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3763098"/>
            <a:ext cx="63241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3. Als Umstandswort (Adverb):</a:t>
            </a: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 Ich streiche den Zaun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grün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. Die Blätter fallen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bunt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vom Baum. </a:t>
            </a:r>
            <a:endParaRPr kumimoji="0" lang="de-DE" altLang="de-DE" sz="160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R="0" lvl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Adverbialer Gebrauch –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 </a:t>
            </a: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Vorgang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wird beschrieben!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2F0F1655-FD1E-485C-AC31-CA6015F57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922152"/>
            <a:ext cx="55130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ist eine Wortart,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die die Umstände eines Geschehens näher bestimmt.</a:t>
            </a:r>
          </a:p>
          <a:p>
            <a:pPr>
              <a:spcBef>
                <a:spcPct val="0"/>
              </a:spcBef>
              <a:buNone/>
              <a:defRPr/>
            </a:pP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Andere Bezeichnung: Umstandswort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85881EFB-C9AA-4DFB-A164-EED5972C3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1789508"/>
            <a:ext cx="4846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Adverbien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geben Umstände eines Geschehens an.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Z.B.: Wo, wann, womit, warum geschieht etwas?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ED32ADF-B9F2-4A1E-AD85-B95029620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2342764"/>
            <a:ext cx="35846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Ort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: Dort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steht Paul. Ich wohne 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hier.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747407A-38E0-4106-A9D4-EE2FDD24D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2673812"/>
            <a:ext cx="26500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Richtung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: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fahre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dahin. 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DE1B2D8-1862-4842-BE60-E1D10AC08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3033141"/>
            <a:ext cx="33441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Zeitpunkt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: 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Ich komme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demnächst</a:t>
            </a:r>
            <a:r>
              <a:rPr kumimoji="0" lang="de-DE" altLang="de-DE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.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AA506D9-2432-4C07-8111-86D7DFA9D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3392470"/>
            <a:ext cx="285046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Dauer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: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bleibe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zeitlebens.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1540F1F-3F73-4908-92AB-9A777EC04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3751799"/>
            <a:ext cx="50097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>
              <a:spcBef>
                <a:spcPct val="0"/>
              </a:spcBef>
              <a:buNone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Grund: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mag dich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trotzdem. Deshalb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komme ich. 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151C6AF4-4480-4D60-B1AA-65F309975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4129981"/>
            <a:ext cx="337784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>
              <a:spcBef>
                <a:spcPct val="0"/>
              </a:spcBef>
              <a:buNone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Art und Weise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: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liebe dich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sehr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0CA74363-E521-43E3-88D5-C09DE0451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585108"/>
            <a:ext cx="603275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Frage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bei attributiven und prädikativen Adjektiven: </a:t>
            </a: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ist es?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68118B5-DD8D-4F1E-B2B6-34A5C2037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932002"/>
            <a:ext cx="61835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Bei adverbialen Adjektiven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fragt man mit </a:t>
            </a:r>
            <a:r>
              <a:rPr kumimoji="0" lang="de-DE" altLang="de-DE" sz="1600" b="1" i="1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wie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und dem </a:t>
            </a:r>
            <a:r>
              <a:rPr kumimoji="0" lang="de-DE" altLang="de-DE" sz="1600" b="1" i="1" u="none" strike="noStrike" kern="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itchFamily="34" charset="0"/>
                <a:cs typeface="Arial" charset="0"/>
              </a:rPr>
              <a:t>Verb!</a:t>
            </a:r>
            <a:endParaRPr lang="de-DE" altLang="de-DE" sz="1600" b="1" kern="0" dirty="0">
              <a:solidFill>
                <a:srgbClr val="92D05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7523C360-530E-434B-95B8-B2F8BD7FA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5517" y="4481401"/>
            <a:ext cx="55130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Bei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Adverbien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fragt man mit w</a:t>
            </a: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o, wohin, wann, wie lange, warum, weshalb, wozu, wie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und dem </a:t>
            </a: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Verb!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DFAA6F67-0414-4134-ABCF-E18D1D7B5DE6}"/>
              </a:ext>
            </a:extLst>
          </p:cNvPr>
          <p:cNvSpPr/>
          <p:nvPr/>
        </p:nvSpPr>
        <p:spPr>
          <a:xfrm>
            <a:off x="10609602" y="2322207"/>
            <a:ext cx="17160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 steht Paul? </a:t>
            </a:r>
            <a:endParaRPr lang="de-DE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9789629-69EF-4947-B83E-976BD57E2207}"/>
              </a:ext>
            </a:extLst>
          </p:cNvPr>
          <p:cNvSpPr/>
          <p:nvPr/>
        </p:nvSpPr>
        <p:spPr>
          <a:xfrm>
            <a:off x="9494924" y="2685475"/>
            <a:ext cx="20434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Wohin fahre ich? </a:t>
            </a:r>
            <a:endParaRPr lang="de-DE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17BA182-FAD8-4CAC-BF0C-C3B0B6CCEAE3}"/>
              </a:ext>
            </a:extLst>
          </p:cNvPr>
          <p:cNvSpPr/>
          <p:nvPr/>
        </p:nvSpPr>
        <p:spPr>
          <a:xfrm>
            <a:off x="10165408" y="3048485"/>
            <a:ext cx="19592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 komme ich?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05093423-E898-455B-B483-0E8DFA83BFAF}"/>
              </a:ext>
            </a:extLst>
          </p:cNvPr>
          <p:cNvSpPr/>
          <p:nvPr/>
        </p:nvSpPr>
        <p:spPr>
          <a:xfrm>
            <a:off x="9531463" y="3343228"/>
            <a:ext cx="2323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lange bleibe ich? </a:t>
            </a:r>
            <a:endParaRPr lang="de-DE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1AF335EB-5713-4A28-B8C4-95C734D1E62E}"/>
              </a:ext>
            </a:extLst>
          </p:cNvPr>
          <p:cNvSpPr/>
          <p:nvPr/>
        </p:nvSpPr>
        <p:spPr>
          <a:xfrm>
            <a:off x="11220703" y="3558072"/>
            <a:ext cx="1269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Warum?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</a:t>
            </a:r>
            <a:endParaRPr lang="de-DE" dirty="0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AD6011C7-23C2-43B5-B347-1C9FF5D8CCA9}"/>
              </a:ext>
            </a:extLst>
          </p:cNvPr>
          <p:cNvSpPr/>
          <p:nvPr/>
        </p:nvSpPr>
        <p:spPr>
          <a:xfrm>
            <a:off x="10430153" y="4162202"/>
            <a:ext cx="16573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</a:t>
            </a:r>
            <a:r>
              <a:rPr lang="de-DE" altLang="de-DE" sz="1600" b="1" i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liebe</a:t>
            </a: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ich?</a:t>
            </a:r>
            <a:endParaRPr lang="de-DE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1563BCE7-8431-4C89-B0E5-80EA106D6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61" y="5246950"/>
            <a:ext cx="6568811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Kein Unterschied bei der Frage </a:t>
            </a:r>
            <a:r>
              <a:rPr lang="de-DE" altLang="de-DE" sz="1600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„</a:t>
            </a:r>
            <a:r>
              <a:rPr lang="de-DE" altLang="de-DE" sz="1600" b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“ in Verbindung mit dem </a:t>
            </a:r>
            <a:r>
              <a:rPr lang="de-DE" altLang="de-DE" sz="1600" b="1" i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Verb!</a:t>
            </a:r>
            <a:r>
              <a:rPr lang="de-DE" altLang="de-DE" sz="1600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 </a:t>
            </a:r>
            <a:endParaRPr lang="de-DE" altLang="de-DE" sz="1600" b="1" kern="0" dirty="0">
              <a:solidFill>
                <a:srgbClr val="92D05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B54D1C4E-9FEC-42F0-BE8D-5E83BA6B3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5389" y="5133362"/>
            <a:ext cx="45677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Manche sprechen hier generell von </a:t>
            </a: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Adverbien</a:t>
            </a: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. </a:t>
            </a:r>
          </a:p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Also,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bunt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und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 grün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wären dann Adverbien.</a:t>
            </a:r>
            <a:endParaRPr lang="de-DE" altLang="de-DE" sz="1600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B55B58D2-050D-4655-8607-65A856860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71" y="5528586"/>
            <a:ext cx="58774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Der Duden sagt: Wenn man das Wort zwischen bestimmten  Artikel und Nomen setzen kann, dann ist es ein </a:t>
            </a: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Adjektiv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!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38396E82-0C16-4ECD-BCE0-C960BD14C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6160" y="6112678"/>
            <a:ext cx="6182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Adjektive: 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das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bunte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Blatt, der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grüne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Zaun - So kann man sagen!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66D1CC1-255B-4445-89BD-848A6AB50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758" y="6419434"/>
            <a:ext cx="51621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Adverb: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die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sehr</a:t>
            </a:r>
            <a:r>
              <a:rPr kumimoji="0" lang="de-DE" altLang="de-DE" sz="160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Liebe - So kann man es nicht sagen!</a:t>
            </a:r>
            <a:endParaRPr lang="de-DE" altLang="de-DE" sz="16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CE3ED06E-0696-4DD9-A137-0D83B0E05568}"/>
              </a:ext>
            </a:extLst>
          </p:cNvPr>
          <p:cNvSpPr/>
          <p:nvPr/>
        </p:nvSpPr>
        <p:spPr>
          <a:xfrm>
            <a:off x="4364592" y="2393681"/>
            <a:ext cx="2172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ist der Zaun?</a:t>
            </a:r>
          </a:p>
          <a:p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sind die Blätter?</a:t>
            </a:r>
            <a:endParaRPr lang="de-DE" dirty="0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7C767B0C-8947-4E0E-B31A-8C8872A3EDB1}"/>
              </a:ext>
            </a:extLst>
          </p:cNvPr>
          <p:cNvSpPr/>
          <p:nvPr/>
        </p:nvSpPr>
        <p:spPr>
          <a:xfrm>
            <a:off x="4364592" y="3194850"/>
            <a:ext cx="2111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ist der Zaun?</a:t>
            </a:r>
          </a:p>
          <a:p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sind die </a:t>
            </a:r>
            <a:r>
              <a:rPr lang="de-DE" sz="1600" b="1" kern="0" dirty="0" err="1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Bätter</a:t>
            </a: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?</a:t>
            </a:r>
            <a:endParaRPr lang="de-DE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05FEA25-355C-4E85-A156-DE2048052E06}"/>
              </a:ext>
            </a:extLst>
          </p:cNvPr>
          <p:cNvSpPr/>
          <p:nvPr/>
        </p:nvSpPr>
        <p:spPr>
          <a:xfrm>
            <a:off x="3623815" y="3736410"/>
            <a:ext cx="30764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i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b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 </a:t>
            </a:r>
            <a:r>
              <a:rPr lang="de-DE" altLang="de-DE" sz="1600" b="1" i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streiche </a:t>
            </a:r>
            <a:r>
              <a:rPr lang="de-DE" altLang="de-DE" sz="1600" b="1" kern="0" dirty="0">
                <a:solidFill>
                  <a:srgbClr val="92D050"/>
                </a:solidFill>
                <a:latin typeface="Trebuchet MS" pitchFamily="34" charset="0"/>
                <a:cs typeface="Arial" charset="0"/>
              </a:rPr>
              <a:t>ich den Zaun? ...</a:t>
            </a:r>
            <a:endParaRPr lang="de-DE" sz="1600" dirty="0">
              <a:solidFill>
                <a:srgbClr val="92D050"/>
              </a:solidFill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CA13DC6E-4A8B-4892-A608-871F7658E79B}"/>
              </a:ext>
            </a:extLst>
          </p:cNvPr>
          <p:cNvSpPr/>
          <p:nvPr/>
        </p:nvSpPr>
        <p:spPr>
          <a:xfrm>
            <a:off x="3607233" y="3727348"/>
            <a:ext cx="2821105" cy="3476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D032197A-27BB-4764-8C8B-4EA53C3AA22F}"/>
              </a:ext>
            </a:extLst>
          </p:cNvPr>
          <p:cNvSpPr/>
          <p:nvPr/>
        </p:nvSpPr>
        <p:spPr>
          <a:xfrm>
            <a:off x="10309368" y="4133789"/>
            <a:ext cx="1741727" cy="3385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59A4B27-61B9-415E-A508-CF0C9F20E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7796" y="5790392"/>
            <a:ext cx="4515738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Meine Empfehlung: </a:t>
            </a:r>
            <a:r>
              <a:rPr lang="de-DE" altLang="de-DE" sz="1600" b="1" kern="0" dirty="0">
                <a:latin typeface="Trebuchet MS" pitchFamily="34" charset="0"/>
                <a:cs typeface="Arial" charset="0"/>
              </a:rPr>
              <a:t>Adjektiv bleibt Adjektiv!</a:t>
            </a:r>
          </a:p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Aber klären, was der Lehrer meint!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EE28ACF-95E6-4CCD-A2A7-07C98E34A5D5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56823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  <p:bldP spid="27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/>
      <p:bldP spid="45" grpId="0"/>
      <p:bldP spid="46" grpId="0"/>
      <p:bldP spid="47" grpId="0"/>
      <p:bldP spid="48" grpId="0"/>
      <p:bldP spid="49" grpId="0"/>
      <p:bldP spid="50" grpId="0" animBg="1" autoUpdateAnimBg="0"/>
      <p:bldP spid="51" grpId="0" autoUpdateAnimBg="0"/>
      <p:bldP spid="52" grpId="0" autoUpdateAnimBg="0"/>
      <p:bldP spid="53" grpId="0" autoUpdateAnimBg="0"/>
      <p:bldP spid="54" grpId="0" autoUpdateAnimBg="0"/>
      <p:bldP spid="56" grpId="0"/>
      <p:bldP spid="57" grpId="0"/>
      <p:bldP spid="58" grpId="0"/>
      <p:bldP spid="59" grpId="0" animBg="1"/>
      <p:bldP spid="60" grpId="0" animBg="1"/>
      <p:bldP spid="6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26" name="Textfeld 36">
            <a:extLst>
              <a:ext uri="{FF2B5EF4-FFF2-40B4-BE49-F238E27FC236}">
                <a16:creationId xmlns:a16="http://schemas.microsoft.com/office/drawing/2014/main" id="{EA9B8771-2C7A-491E-90A0-BE3F76FE8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59"/>
            <a:ext cx="4905510" cy="67710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 und Adjektiv - Adjektivproben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Klick!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9C446198-17E0-4F6F-B68B-4AEB658C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22152"/>
            <a:ext cx="329288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latin typeface="Trebuchet MS" pitchFamily="34" charset="0"/>
                <a:cs typeface="Arial" charset="0"/>
              </a:rPr>
              <a:t>Adverb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heißt zum Verb gehörend.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9EA697F-2FB3-4867-9F4A-C3395274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392324"/>
            <a:ext cx="16129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fahre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gern. 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76E1F93-2CC1-43BC-9703-977A109E5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425" y="1392324"/>
            <a:ext cx="30460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latin typeface="Trebuchet MS" pitchFamily="34" charset="0"/>
                <a:cs typeface="Arial" charset="0"/>
              </a:rPr>
              <a:t>Gern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gehört zum Verb </a:t>
            </a:r>
            <a:r>
              <a:rPr lang="de-DE" altLang="de-DE" sz="1600" i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fahren. 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ED32364-8A3A-42A5-97E4-B6C93DE6D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76" y="1939986"/>
            <a:ext cx="21852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schwitze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immer. 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0D4D59F-EB91-4339-A74C-EF167FF51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589" y="1939986"/>
            <a:ext cx="3417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latin typeface="Trebuchet MS" pitchFamily="34" charset="0"/>
                <a:cs typeface="Arial" charset="0"/>
              </a:rPr>
              <a:t>Immer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gehört zum Verb </a:t>
            </a:r>
            <a:r>
              <a:rPr lang="de-DE" altLang="de-DE" sz="1600" i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schwitzen.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D46642C0-15E2-45EE-BD38-51B39A717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76" y="2994358"/>
            <a:ext cx="21611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Mein Opa ist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sehr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alt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AA7A32B-7150-4B42-A4EF-F6B7345ED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589" y="2994358"/>
            <a:ext cx="50882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latin typeface="Trebuchet MS" pitchFamily="34" charset="0"/>
                <a:cs typeface="Arial" charset="0"/>
              </a:rPr>
              <a:t>Sehr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ein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Adverb,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gehört aber zu dem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Adjektiv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</a:t>
            </a:r>
            <a:r>
              <a:rPr lang="de-DE" altLang="de-DE" sz="1600" i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alt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und nicht zu einem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Verb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!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019ACF0-C63E-402E-80C3-3FFE7E8CC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3634383"/>
            <a:ext cx="17860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fahre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schnell.</a:t>
            </a:r>
            <a:endParaRPr kumimoji="0" lang="de-DE" altLang="de-DE" sz="16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DB6D9E6E-4F47-4655-BCEC-0BB70877F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425" y="3634383"/>
            <a:ext cx="41024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latin typeface="Trebuchet MS" pitchFamily="34" charset="0"/>
                <a:cs typeface="Arial" charset="0"/>
              </a:rPr>
              <a:t>Schnell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gehört zum Verb </a:t>
            </a:r>
            <a:r>
              <a:rPr lang="de-DE" altLang="de-DE" sz="1600" i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fahren.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Manche bezeichnen es deshalb als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Adverb.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06BC4F2-91FC-46CF-91B2-9973EF5A081A}"/>
              </a:ext>
            </a:extLst>
          </p:cNvPr>
          <p:cNvSpPr/>
          <p:nvPr/>
        </p:nvSpPr>
        <p:spPr>
          <a:xfrm>
            <a:off x="170676" y="4535472"/>
            <a:ext cx="87164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Adjektivprobe 1: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	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Passt das Wort zwischen den bestimmten Artikel und einem Nomen?</a:t>
            </a:r>
          </a:p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		Wenn ja, handelt es sich um ein Adjektiv!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13AE20AD-1190-4965-817A-4867399ED9ED}"/>
              </a:ext>
            </a:extLst>
          </p:cNvPr>
          <p:cNvSpPr/>
          <p:nvPr/>
        </p:nvSpPr>
        <p:spPr>
          <a:xfrm>
            <a:off x="8096534" y="3020439"/>
            <a:ext cx="35601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das </a:t>
            </a:r>
            <a:r>
              <a:rPr lang="de-DE" altLang="de-DE" sz="1600" i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sehr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Alter – also Adverb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B8C0D877-452C-4825-8841-B3EFB545B735}"/>
              </a:ext>
            </a:extLst>
          </p:cNvPr>
          <p:cNvSpPr/>
          <p:nvPr/>
        </p:nvSpPr>
        <p:spPr>
          <a:xfrm>
            <a:off x="8096534" y="3655504"/>
            <a:ext cx="32351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</a:t>
            </a:r>
            <a:r>
              <a:rPr lang="de-DE" altLang="de-DE" sz="1600" i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schnelle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Fahrt – also Adjektiv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5F1C49B6-5858-445C-AB69-AB162AF4831E}"/>
              </a:ext>
            </a:extLst>
          </p:cNvPr>
          <p:cNvSpPr/>
          <p:nvPr/>
        </p:nvSpPr>
        <p:spPr>
          <a:xfrm>
            <a:off x="8096534" y="1392341"/>
            <a:ext cx="28729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</a:t>
            </a:r>
            <a:r>
              <a:rPr lang="de-DE" altLang="de-DE" sz="1600" i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gerne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Fahrt – also Adverb</a:t>
            </a:r>
            <a:endParaRPr lang="de-DE" dirty="0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41E53CD-FE4B-4333-9390-F827E891B1B7}"/>
              </a:ext>
            </a:extLst>
          </p:cNvPr>
          <p:cNvSpPr/>
          <p:nvPr/>
        </p:nvSpPr>
        <p:spPr>
          <a:xfrm>
            <a:off x="8096534" y="1900337"/>
            <a:ext cx="3401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das </a:t>
            </a:r>
            <a:r>
              <a:rPr lang="de-DE" altLang="de-DE" sz="1600" i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immer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Schwitzen – also Adverb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3517A41-16CE-4A8F-91C2-B4EDF58CB6F1}"/>
              </a:ext>
            </a:extLst>
          </p:cNvPr>
          <p:cNvSpPr/>
          <p:nvPr/>
        </p:nvSpPr>
        <p:spPr>
          <a:xfrm>
            <a:off x="155142" y="2453775"/>
            <a:ext cx="16995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Besonderheiten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90E7B025-AC49-4614-BF7E-93E1B99F0A3E}"/>
              </a:ext>
            </a:extLst>
          </p:cNvPr>
          <p:cNvSpPr/>
          <p:nvPr/>
        </p:nvSpPr>
        <p:spPr>
          <a:xfrm>
            <a:off x="155141" y="5183428"/>
            <a:ext cx="11227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b="1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Adjektivprobe 2: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	</a:t>
            </a: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Eine weitere Artikelprobe besteht darin, dass man einen Satz mit Nomen 					und Hilfsverb (ist, sind, auch </a:t>
            </a:r>
            <a:r>
              <a:rPr lang="de-DE" altLang="de-DE" sz="1600" kern="0" dirty="0" err="1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Kopularverben</a:t>
            </a: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 genannt) konstruiert. </a:t>
            </a:r>
          </a:p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		Macht der Satz Sinn, dann handelt es sich um ein Adjektiv.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662F8B2-B07A-48F0-A256-9FE696905D87}"/>
              </a:ext>
            </a:extLst>
          </p:cNvPr>
          <p:cNvSpPr/>
          <p:nvPr/>
        </p:nvSpPr>
        <p:spPr>
          <a:xfrm>
            <a:off x="8248934" y="3219333"/>
            <a:ext cx="35601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Das Alter ist sehr – also Adverb.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37713560-C076-47A6-B681-36AE0CCD8EB0}"/>
              </a:ext>
            </a:extLst>
          </p:cNvPr>
          <p:cNvSpPr/>
          <p:nvPr/>
        </p:nvSpPr>
        <p:spPr>
          <a:xfrm>
            <a:off x="8248934" y="3854398"/>
            <a:ext cx="34964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Die Fahrt ist schnell – also Adjektiv.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10E18664-FC0C-4901-9C50-07EAFDD2E803}"/>
              </a:ext>
            </a:extLst>
          </p:cNvPr>
          <p:cNvSpPr/>
          <p:nvPr/>
        </p:nvSpPr>
        <p:spPr>
          <a:xfrm>
            <a:off x="8248934" y="1591235"/>
            <a:ext cx="31341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Die Fahrt ist gern – also Adverb.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2C3EAF9-ED4D-43EE-9570-DE9455627867}"/>
              </a:ext>
            </a:extLst>
          </p:cNvPr>
          <p:cNvSpPr/>
          <p:nvPr/>
        </p:nvSpPr>
        <p:spPr>
          <a:xfrm>
            <a:off x="8248934" y="2099231"/>
            <a:ext cx="37769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altLang="de-DE" sz="1600" kern="0" dirty="0">
                <a:solidFill>
                  <a:schemeClr val="accent3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Das Schwitzen ist immer – also Adverb.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001B2EC-9EC4-4C3D-AD04-42DFBAB4D8C1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14933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2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13" name="Textfeld 36">
            <a:extLst>
              <a:ext uri="{FF2B5EF4-FFF2-40B4-BE49-F238E27FC236}">
                <a16:creationId xmlns:a16="http://schemas.microsoft.com/office/drawing/2014/main" id="{4548E7C2-8259-4176-A13B-9F64B1FF3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59"/>
            <a:ext cx="3241593" cy="67710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Substantivierte Adjektive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Klick!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A62584F-2626-4F7F-B833-52564357E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922152"/>
            <a:ext cx="663995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Der Duden kennt auch den substantivierten Gebrauch von Adjektiven.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66C4BD-8230-44B9-A6FC-1E32B761F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392324"/>
            <a:ext cx="86100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Ich habe dieses Thema bei der Rechtschreibförderung behandelt: Substantivierte Adjektive!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E38FBB6-4CE3-48D2-B39B-0AAA5C9C4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1" y="1865195"/>
            <a:ext cx="6809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Bei diesem Thema mischen sich substantivierte Adjektive mit Namen.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EFEA960-BEF2-46A8-91F2-075FA0748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1" y="2335367"/>
            <a:ext cx="1189139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Beispiel: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Hans bestellte ein Helles. – Das Adjektiv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hell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wird substantiviert und ist gleichzeitig die Kurzbezeichnung für eine </a:t>
            </a:r>
            <a:r>
              <a:rPr lang="de-DE" altLang="de-DE" sz="1600" kern="0" dirty="0" err="1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Bierart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.</a:t>
            </a:r>
          </a:p>
          <a:p>
            <a:pPr>
              <a:spcBef>
                <a:spcPct val="0"/>
              </a:spcBef>
              <a:buNone/>
              <a:defRPr/>
            </a:pPr>
            <a:endParaRPr lang="de-DE" altLang="de-DE" sz="1600" kern="0" dirty="0">
              <a:solidFill>
                <a:srgbClr val="00B0F0"/>
              </a:solidFill>
              <a:latin typeface="Trebuchet MS" pitchFamily="34" charset="0"/>
              <a:cs typeface="Arial" charset="0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Beispiel: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Die Bärin schleckte ihr Junges. – Das Adjektiv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jung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wird substantiviert und ist gleichzeitig die Bezeichnung für den Nachwuchs.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E5D83B8-8F5D-4AE6-A0EA-3B821294BBC9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73732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13" name="Textfeld 36">
            <a:extLst>
              <a:ext uri="{FF2B5EF4-FFF2-40B4-BE49-F238E27FC236}">
                <a16:creationId xmlns:a16="http://schemas.microsoft.com/office/drawing/2014/main" id="{352EE568-97A2-4BDC-8F8A-DFDE1EBFA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59"/>
            <a:ext cx="9288120" cy="67710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Adverbien – Übersicht </a:t>
            </a:r>
            <a:r>
              <a:rPr kumimoji="0" lang="de-DE" altLang="de-DE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(nach ABC der deutschen Grammatik)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, Beispiele, nicht vollzählig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Klick!</a:t>
            </a:r>
            <a:endParaRPr kumimoji="0" lang="de-DE" altLang="de-DE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D2C2118-D21D-4704-9902-452AD237F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7571" y="3311584"/>
            <a:ext cx="13067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Adverbien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bestimmen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Umstände des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Geschehens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AF59EEB-CA20-4E34-86AB-DE86F989708C}"/>
              </a:ext>
            </a:extLst>
          </p:cNvPr>
          <p:cNvSpPr/>
          <p:nvPr/>
        </p:nvSpPr>
        <p:spPr>
          <a:xfrm>
            <a:off x="5047571" y="3331436"/>
            <a:ext cx="1306768" cy="9541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1CDEFD9-0028-4DB0-8242-0C6842E88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8750" y="4089654"/>
            <a:ext cx="30489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0D6C28B-CAF8-43CA-A28C-7C02FDB21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58" y="2928760"/>
            <a:ext cx="336951" cy="175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endParaRPr lang="de-DE" altLang="de-DE" sz="1400" kern="0" dirty="0">
              <a:latin typeface="Trebuchet MS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endParaRPr lang="de-DE" altLang="de-DE" sz="1400" kern="0" dirty="0">
              <a:latin typeface="Trebuchet MS" pitchFamily="34" charset="0"/>
              <a:cs typeface="Arial" charset="0"/>
            </a:endParaRP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W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CA6A2D6-3AAD-4749-BB7C-33040BDE0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105" y="2677776"/>
            <a:ext cx="9589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Zeitpunkt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30EB1B6-CCD1-4AB1-87A6-D6478C3B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493" y="4598031"/>
            <a:ext cx="17139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Grund und Ursache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221098B-EDAC-4941-B470-7B1BF8052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642" y="3023659"/>
            <a:ext cx="9156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temporal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E2C6ECD9-A411-4605-9693-D2B09CB44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256" y="4265691"/>
            <a:ext cx="6864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kausal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8BA4519-198D-4E75-8B95-40AD7837B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2664" y="3223713"/>
            <a:ext cx="28084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D44B3C5-E1EB-4385-A4A4-88D75F377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400" y="3199327"/>
            <a:ext cx="33374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o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1CA78C54-2E67-4893-AEBE-D2A5A5CA6516}"/>
              </a:ext>
            </a:extLst>
          </p:cNvPr>
          <p:cNvSpPr/>
          <p:nvPr/>
        </p:nvSpPr>
        <p:spPr>
          <a:xfrm>
            <a:off x="4698118" y="3055169"/>
            <a:ext cx="2077273" cy="1510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69734F5-D896-482A-97C7-9A098FC46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2211" y="2797412"/>
            <a:ext cx="288862" cy="1118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R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c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t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</a:t>
            </a:r>
          </a:p>
          <a:p>
            <a:pPr algn="ctr">
              <a:lnSpc>
                <a:spcPts val="1000"/>
              </a:lnSpc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228EC6F9-3A0B-4704-AFE1-B244A097F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046" y="2676046"/>
            <a:ext cx="6559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Dauer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795D5872-E2C7-4372-B15B-364DAB699BEC}"/>
              </a:ext>
            </a:extLst>
          </p:cNvPr>
          <p:cNvSpPr/>
          <p:nvPr/>
        </p:nvSpPr>
        <p:spPr>
          <a:xfrm>
            <a:off x="4199436" y="2620920"/>
            <a:ext cx="3020973" cy="23094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FF19D73D-9AAF-4D6A-8DFF-D5C53969DD71}"/>
              </a:ext>
            </a:extLst>
          </p:cNvPr>
          <p:cNvCxnSpPr>
            <a:cxnSpLocks/>
          </p:cNvCxnSpPr>
          <p:nvPr/>
        </p:nvCxnSpPr>
        <p:spPr>
          <a:xfrm>
            <a:off x="2825857" y="1402466"/>
            <a:ext cx="2219277" cy="1945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2E9CAE66-9573-4C59-8801-3204753A5B2A}"/>
              </a:ext>
            </a:extLst>
          </p:cNvPr>
          <p:cNvCxnSpPr>
            <a:cxnSpLocks/>
          </p:cNvCxnSpPr>
          <p:nvPr/>
        </p:nvCxnSpPr>
        <p:spPr>
          <a:xfrm>
            <a:off x="6325283" y="4285542"/>
            <a:ext cx="2400264" cy="1720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E99ED94F-FD8C-47EE-952A-FABBE39138E7}"/>
              </a:ext>
            </a:extLst>
          </p:cNvPr>
          <p:cNvCxnSpPr>
            <a:cxnSpLocks/>
          </p:cNvCxnSpPr>
          <p:nvPr/>
        </p:nvCxnSpPr>
        <p:spPr>
          <a:xfrm flipV="1">
            <a:off x="6364587" y="1352701"/>
            <a:ext cx="2360960" cy="1978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67BC7C8-1CB5-460B-9EA6-3F87022D62CE}"/>
              </a:ext>
            </a:extLst>
          </p:cNvPr>
          <p:cNvCxnSpPr>
            <a:cxnSpLocks/>
          </p:cNvCxnSpPr>
          <p:nvPr/>
        </p:nvCxnSpPr>
        <p:spPr>
          <a:xfrm flipH="1">
            <a:off x="2694298" y="4272683"/>
            <a:ext cx="2353273" cy="1810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7EF54E77-9E0C-4589-A90F-4CDBD2F037B3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5671460" y="1352701"/>
            <a:ext cx="19850" cy="1670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CB01ED1F-1F14-44EE-B0BD-C617E86F5969}"/>
              </a:ext>
            </a:extLst>
          </p:cNvPr>
          <p:cNvCxnSpPr>
            <a:cxnSpLocks/>
          </p:cNvCxnSpPr>
          <p:nvPr/>
        </p:nvCxnSpPr>
        <p:spPr>
          <a:xfrm flipH="1">
            <a:off x="2065176" y="3913314"/>
            <a:ext cx="25713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729CB32F-6A40-449F-AF2B-BCC3486C7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114" y="977925"/>
            <a:ext cx="226857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bald, damals, demnächst,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neulich, nie, jetzt, stets,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vorhin, ...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9A2DF97B-FE83-4C30-9206-AF8FF2CE5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296" y="982256"/>
            <a:ext cx="168026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lange, zeitlebens,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immer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D107E9A-45DF-423C-BA0B-585D5A1FF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8818" y="2578482"/>
            <a:ext cx="1513556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anders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damit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ebenfalls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fast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gern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glücklicherweise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kaum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möglicherweise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sehr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so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EB372896-EC50-40DC-AF16-2455A7451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541" y="5882538"/>
            <a:ext cx="46994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also, daher, daran, darum, deshalb, folglich, trotzdem, ...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0C8DA21-A9C3-4208-8B98-5A4511A1E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68" y="4785225"/>
            <a:ext cx="144783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da, daheim,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dort, draußen,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drinnen, hier,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inmitten, oben,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unten,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EDED9F7-1AD7-4C58-8F84-1FFE43184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48" y="1790567"/>
            <a:ext cx="184537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daher, dahin,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heimwärts, hierher,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hierhin, rückwärts,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seitwärts, vorwärts,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400" kern="0" dirty="0">
                <a:latin typeface="Trebuchet MS" pitchFamily="34" charset="0"/>
                <a:cs typeface="Arial" charset="0"/>
              </a:rPr>
              <a:t>...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70C2166-9EE1-4ECC-A61A-9A0FA42A3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18" y="4261952"/>
            <a:ext cx="5453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Wo?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A8C8B0E-E4D5-4571-A14E-067A143DD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96" y="2983823"/>
            <a:ext cx="849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Woher?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Wohin?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601633B-22CA-43BE-B7EF-E258E0235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9603" y="1738152"/>
            <a:ext cx="7665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Wann?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03EBF6F-19DC-4181-A589-FB1A7CFED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815" y="1733996"/>
            <a:ext cx="11641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lange?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B38771CD-5D04-4E20-B441-EE3D49643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4418" y="3072566"/>
            <a:ext cx="106471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Womit?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Wodurch?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Woran?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7BD18064-A87E-4A78-8DFA-72465A219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0327" y="5455534"/>
            <a:ext cx="4114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Warum? Weshalb? Wieso? Woran? Wozu?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B4EFC2A3-D453-436C-9ACF-F75C9AD57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075" y="2072113"/>
            <a:ext cx="17187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komme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bald</a:t>
            </a: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.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9002763A-D230-4865-8D68-43068A5D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750" y="2072113"/>
            <a:ext cx="18036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schlafe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lange.</a:t>
            </a:r>
            <a:endParaRPr lang="de-DE" altLang="de-DE" sz="1600" kern="0" dirty="0">
              <a:solidFill>
                <a:schemeClr val="accent1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CEFB1DB-6128-4124-B4D4-FF86502FE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823" y="3388528"/>
            <a:ext cx="17299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Ich komme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gern.</a:t>
            </a:r>
            <a:endParaRPr lang="de-DE" altLang="de-DE" sz="1600" kern="0" dirty="0">
              <a:solidFill>
                <a:schemeClr val="accent1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E394E9F1-1D79-4805-A72D-7B4072C2A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9436" y="5068930"/>
            <a:ext cx="30700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Das Unglück geschah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trotzdem.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541D81F-220F-4510-9F45-00BE79A49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587" y="4261952"/>
            <a:ext cx="21034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Wir spielen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draußen.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F5519DCA-9770-4203-8806-F22AA39D2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740" y="3097836"/>
            <a:ext cx="22749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chemeClr val="accent1"/>
                </a:solidFill>
                <a:latin typeface="Trebuchet MS" pitchFamily="34" charset="0"/>
                <a:cs typeface="Arial" charset="0"/>
              </a:rPr>
              <a:t>Wir kommen </a:t>
            </a:r>
            <a:r>
              <a:rPr lang="de-DE" altLang="de-DE" sz="1600" kern="0" dirty="0">
                <a:latin typeface="Trebuchet MS" pitchFamily="34" charset="0"/>
                <a:cs typeface="Arial" charset="0"/>
              </a:rPr>
              <a:t>vorwärts.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2032D3F-BAB9-4344-9E72-F54B865FD909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355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1" grpId="0" autoUpdateAnimBg="0"/>
      <p:bldP spid="32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sp>
        <p:nvSpPr>
          <p:cNvPr id="13" name="Textfeld 36">
            <a:extLst>
              <a:ext uri="{FF2B5EF4-FFF2-40B4-BE49-F238E27FC236}">
                <a16:creationId xmlns:a16="http://schemas.microsoft.com/office/drawing/2014/main" id="{352EE568-97A2-4BDC-8F8A-DFDE1EBFA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6659"/>
            <a:ext cx="8143576" cy="67710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 – Bestimme die Wortarten der </a:t>
            </a:r>
            <a:r>
              <a:rPr kumimoji="0" lang="de-DE" altLang="de-DE" sz="200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kursiv geschriebenen Wörter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Klick! </a:t>
            </a:r>
            <a:r>
              <a:rPr lang="de-DE" altLang="de-DE" sz="14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(Druckversion auf Seite 8)</a:t>
            </a:r>
            <a:endParaRPr kumimoji="0" lang="de-DE" altLang="de-DE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cs typeface="Arial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5E3B457-3A16-4976-824B-E385803AB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478334"/>
            <a:ext cx="98171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Er ist ein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schmächtiges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Kerlchen, das kaum in der Lage sein dürfte, die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schwere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Last     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lange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zu tragen.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F67442C-7431-4EBE-8CED-AB0367B25249}"/>
              </a:ext>
            </a:extLst>
          </p:cNvPr>
          <p:cNvSpPr/>
          <p:nvPr/>
        </p:nvSpPr>
        <p:spPr>
          <a:xfrm>
            <a:off x="910697" y="1195752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D1A39D8-5896-4AA9-8EF4-3E4ABF454528}"/>
              </a:ext>
            </a:extLst>
          </p:cNvPr>
          <p:cNvSpPr/>
          <p:nvPr/>
        </p:nvSpPr>
        <p:spPr>
          <a:xfrm>
            <a:off x="1902114" y="1195752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734AD598-34FC-476F-9DDA-A29FA6602B16}"/>
              </a:ext>
            </a:extLst>
          </p:cNvPr>
          <p:cNvSpPr/>
          <p:nvPr/>
        </p:nvSpPr>
        <p:spPr>
          <a:xfrm>
            <a:off x="179512" y="934121"/>
            <a:ext cx="2194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das Kerlchen? 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8125A4A-3DEA-4997-8CC8-6AE7774F31B9}"/>
              </a:ext>
            </a:extLst>
          </p:cNvPr>
          <p:cNvSpPr/>
          <p:nvPr/>
        </p:nvSpPr>
        <p:spPr>
          <a:xfrm>
            <a:off x="2674494" y="11957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B65BC661-4312-4F56-BD36-5C0203296EDA}"/>
              </a:ext>
            </a:extLst>
          </p:cNvPr>
          <p:cNvSpPr/>
          <p:nvPr/>
        </p:nvSpPr>
        <p:spPr>
          <a:xfrm>
            <a:off x="637750" y="11957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5B9A8BBC-282A-4925-A6C6-D0B96DF21D2D}"/>
              </a:ext>
            </a:extLst>
          </p:cNvPr>
          <p:cNvSpPr/>
          <p:nvPr/>
        </p:nvSpPr>
        <p:spPr>
          <a:xfrm>
            <a:off x="8195371" y="1179702"/>
            <a:ext cx="18469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    Adverb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0401260-89B6-4705-8649-6DE4F054A5FD}"/>
              </a:ext>
            </a:extLst>
          </p:cNvPr>
          <p:cNvSpPr/>
          <p:nvPr/>
        </p:nvSpPr>
        <p:spPr>
          <a:xfrm>
            <a:off x="5682825" y="1195752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3CA712E-28D9-4A14-8A7B-2513DBC2177C}"/>
              </a:ext>
            </a:extLst>
          </p:cNvPr>
          <p:cNvSpPr/>
          <p:nvPr/>
        </p:nvSpPr>
        <p:spPr>
          <a:xfrm>
            <a:off x="6674242" y="1195752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DD1F0089-0948-4B26-BF26-BE09C2DB9CEF}"/>
              </a:ext>
            </a:extLst>
          </p:cNvPr>
          <p:cNvSpPr/>
          <p:nvPr/>
        </p:nvSpPr>
        <p:spPr>
          <a:xfrm>
            <a:off x="4951640" y="934121"/>
            <a:ext cx="16802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die Last?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8AE041F2-E484-4238-A146-EA6D5DC3345D}"/>
              </a:ext>
            </a:extLst>
          </p:cNvPr>
          <p:cNvSpPr/>
          <p:nvPr/>
        </p:nvSpPr>
        <p:spPr>
          <a:xfrm>
            <a:off x="7446622" y="11957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EC0F606-5810-49F0-BF02-6692B65CF4A3}"/>
              </a:ext>
            </a:extLst>
          </p:cNvPr>
          <p:cNvSpPr/>
          <p:nvPr/>
        </p:nvSpPr>
        <p:spPr>
          <a:xfrm>
            <a:off x="5400451" y="11957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9A1B939-A685-4FE3-B2B3-8465CD357F83}"/>
              </a:ext>
            </a:extLst>
          </p:cNvPr>
          <p:cNvSpPr/>
          <p:nvPr/>
        </p:nvSpPr>
        <p:spPr>
          <a:xfrm>
            <a:off x="7997463" y="945229"/>
            <a:ext cx="40030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Adjektivprobe: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die lange Zeit</a:t>
            </a:r>
          </a:p>
          <a:p>
            <a:pPr marL="285750" indent="-285750">
              <a:buFont typeface="Wingdings" panose="05000000000000000000" pitchFamily="2" charset="2"/>
              <a:buChar char="J"/>
            </a:pPr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                             </a:t>
            </a:r>
            <a:r>
              <a:rPr lang="de-DE" altLang="de-DE" sz="1600" kern="0" spc="-10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Bei mir auch ok!</a:t>
            </a:r>
          </a:p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                                Wie lange?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28F16E7-09C7-4624-BF8F-2CC20914F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00" y="2741434"/>
            <a:ext cx="99036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Er war im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kalten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November,                         an dem der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leichte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Regen         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langsam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in Schnee überging.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2C41199-2E19-4938-B3BF-FE63422A26CB}"/>
              </a:ext>
            </a:extLst>
          </p:cNvPr>
          <p:cNvSpPr/>
          <p:nvPr/>
        </p:nvSpPr>
        <p:spPr>
          <a:xfrm>
            <a:off x="881692" y="2458852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99F88FD8-5E2F-4B1B-9B84-31438383FE32}"/>
              </a:ext>
            </a:extLst>
          </p:cNvPr>
          <p:cNvSpPr/>
          <p:nvPr/>
        </p:nvSpPr>
        <p:spPr>
          <a:xfrm>
            <a:off x="1873109" y="2458852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694E2DE4-FF1C-4EFE-92A5-E55F5C2E0D29}"/>
              </a:ext>
            </a:extLst>
          </p:cNvPr>
          <p:cNvSpPr/>
          <p:nvPr/>
        </p:nvSpPr>
        <p:spPr>
          <a:xfrm>
            <a:off x="150507" y="2197221"/>
            <a:ext cx="23182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der November? 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E3AEEF1D-7ABB-4264-A849-13A671C62934}"/>
              </a:ext>
            </a:extLst>
          </p:cNvPr>
          <p:cNvSpPr/>
          <p:nvPr/>
        </p:nvSpPr>
        <p:spPr>
          <a:xfrm>
            <a:off x="2645489" y="24588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8446CEF1-FA26-4788-A9AD-17E4D1002C11}"/>
              </a:ext>
            </a:extLst>
          </p:cNvPr>
          <p:cNvSpPr/>
          <p:nvPr/>
        </p:nvSpPr>
        <p:spPr>
          <a:xfrm>
            <a:off x="608745" y="24588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F091224-3B2A-47B0-B4E2-EAF36727C698}"/>
              </a:ext>
            </a:extLst>
          </p:cNvPr>
          <p:cNvSpPr/>
          <p:nvPr/>
        </p:nvSpPr>
        <p:spPr>
          <a:xfrm>
            <a:off x="4070118" y="2458852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010F1FA6-310E-4BC5-89A0-29149A14C995}"/>
              </a:ext>
            </a:extLst>
          </p:cNvPr>
          <p:cNvSpPr/>
          <p:nvPr/>
        </p:nvSpPr>
        <p:spPr>
          <a:xfrm>
            <a:off x="5061535" y="2458852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A446C688-CD7A-44B6-8772-4417D40B6F20}"/>
              </a:ext>
            </a:extLst>
          </p:cNvPr>
          <p:cNvSpPr/>
          <p:nvPr/>
        </p:nvSpPr>
        <p:spPr>
          <a:xfrm>
            <a:off x="2966975" y="2197221"/>
            <a:ext cx="18838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ist der Regen?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04D3ECDF-6CD2-4030-96A4-3E2DF480C1BA}"/>
              </a:ext>
            </a:extLst>
          </p:cNvPr>
          <p:cNvSpPr/>
          <p:nvPr/>
        </p:nvSpPr>
        <p:spPr>
          <a:xfrm>
            <a:off x="5833915" y="24588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D74D0A63-CE0D-4676-879A-7294A8B30B66}"/>
              </a:ext>
            </a:extLst>
          </p:cNvPr>
          <p:cNvSpPr/>
          <p:nvPr/>
        </p:nvSpPr>
        <p:spPr>
          <a:xfrm>
            <a:off x="3787744" y="24588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DFFDFDEE-BD08-4CB7-B5CD-4D7FED184454}"/>
              </a:ext>
            </a:extLst>
          </p:cNvPr>
          <p:cNvSpPr/>
          <p:nvPr/>
        </p:nvSpPr>
        <p:spPr>
          <a:xfrm>
            <a:off x="7235418" y="2458852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   Adverb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F4A2CDCB-26A3-4CEC-BFE3-59C9CD684D1F}"/>
              </a:ext>
            </a:extLst>
          </p:cNvPr>
          <p:cNvSpPr/>
          <p:nvPr/>
        </p:nvSpPr>
        <p:spPr>
          <a:xfrm>
            <a:off x="6475433" y="2220689"/>
            <a:ext cx="54024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Adjektivprobe: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der langsame Übergang.</a:t>
            </a:r>
          </a:p>
          <a:p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                       </a:t>
            </a:r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         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 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  </a:t>
            </a:r>
            <a:r>
              <a:rPr lang="de-DE" altLang="de-DE" sz="1600" kern="0" spc="-100" dirty="0">
                <a:solidFill>
                  <a:srgbClr val="00B0F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Würde ich auch akzeptieren.</a:t>
            </a:r>
          </a:p>
          <a:p>
            <a:endParaRPr lang="de-DE" altLang="de-DE" sz="1600" kern="0" spc="-100" dirty="0">
              <a:solidFill>
                <a:srgbClr val="00B0F0"/>
              </a:solidFill>
              <a:latin typeface="Trebuchet MS" pitchFamily="34" charset="0"/>
              <a:cs typeface="Arial" charset="0"/>
              <a:sym typeface="Wingdings" panose="05000000000000000000" pitchFamily="2" charset="2"/>
            </a:endParaRPr>
          </a:p>
          <a:p>
            <a:r>
              <a:rPr lang="de-DE" altLang="de-DE" sz="1600" kern="0" spc="-100" dirty="0">
                <a:solidFill>
                  <a:srgbClr val="00B0F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			  </a:t>
            </a:r>
            <a:r>
              <a:rPr lang="de-DE" altLang="de-DE" sz="1600" kern="0" spc="-10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Wie überging?</a:t>
            </a:r>
            <a:endParaRPr lang="de-DE" altLang="de-DE" sz="1600" kern="0" spc="-10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88B4C58E-24C0-44DC-87EA-56AD024AE967}"/>
              </a:ext>
            </a:extLst>
          </p:cNvPr>
          <p:cNvSpPr/>
          <p:nvPr/>
        </p:nvSpPr>
        <p:spPr>
          <a:xfrm>
            <a:off x="6953044" y="245885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2C83B93-07B3-46FA-A738-4363ED07B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33" y="3925161"/>
            <a:ext cx="108991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Das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kleine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Mädchen,                      das sich die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struppigen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Haare           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nie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kämmte,           ging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jetzt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zum Frisör.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ECCE347F-9EC5-4DAA-B5EC-21A2AB47A5BF}"/>
              </a:ext>
            </a:extLst>
          </p:cNvPr>
          <p:cNvSpPr/>
          <p:nvPr/>
        </p:nvSpPr>
        <p:spPr>
          <a:xfrm>
            <a:off x="878718" y="3642579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A32F0323-5622-4355-BBC8-00E496273FDA}"/>
              </a:ext>
            </a:extLst>
          </p:cNvPr>
          <p:cNvSpPr/>
          <p:nvPr/>
        </p:nvSpPr>
        <p:spPr>
          <a:xfrm>
            <a:off x="1870135" y="3642579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14DDF9F3-60F5-451F-9884-0B2F5B621988}"/>
              </a:ext>
            </a:extLst>
          </p:cNvPr>
          <p:cNvSpPr/>
          <p:nvPr/>
        </p:nvSpPr>
        <p:spPr>
          <a:xfrm>
            <a:off x="147533" y="3380948"/>
            <a:ext cx="21900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das Mädchen? 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25FBC03D-0135-49A2-A9E3-2EEADE3B6334}"/>
              </a:ext>
            </a:extLst>
          </p:cNvPr>
          <p:cNvSpPr/>
          <p:nvPr/>
        </p:nvSpPr>
        <p:spPr>
          <a:xfrm>
            <a:off x="2642515" y="3642579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2ECB8F23-1CCE-4E6C-A408-0A1D8121D118}"/>
              </a:ext>
            </a:extLst>
          </p:cNvPr>
          <p:cNvSpPr/>
          <p:nvPr/>
        </p:nvSpPr>
        <p:spPr>
          <a:xfrm>
            <a:off x="605771" y="3642579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AC19C329-9D70-46E5-8C61-C29858332E02}"/>
              </a:ext>
            </a:extLst>
          </p:cNvPr>
          <p:cNvSpPr/>
          <p:nvPr/>
        </p:nvSpPr>
        <p:spPr>
          <a:xfrm>
            <a:off x="6543773" y="3642579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D999C36A-50A0-4F5A-BAA0-4581E409FFE9}"/>
              </a:ext>
            </a:extLst>
          </p:cNvPr>
          <p:cNvSpPr/>
          <p:nvPr/>
        </p:nvSpPr>
        <p:spPr>
          <a:xfrm>
            <a:off x="7535190" y="3642579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63A4CC34-E56B-4451-A0EF-50321FB57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014" y="3986716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>
              <a:defRPr/>
            </a:pPr>
            <a:r>
              <a:rPr lang="de-DE" altLang="de-DE" dirty="0">
                <a:solidFill>
                  <a:prstClr val="white"/>
                </a:solidFill>
                <a:cs typeface="Arial" charset="0"/>
              </a:rPr>
              <a:t>weiter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700B156-F3A1-4682-BA91-34CC6E313C6C}"/>
              </a:ext>
            </a:extLst>
          </p:cNvPr>
          <p:cNvSpPr/>
          <p:nvPr/>
        </p:nvSpPr>
        <p:spPr>
          <a:xfrm>
            <a:off x="4123672" y="3642579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966DC5FD-0B24-4C6A-B2CA-342862341527}"/>
              </a:ext>
            </a:extLst>
          </p:cNvPr>
          <p:cNvSpPr/>
          <p:nvPr/>
        </p:nvSpPr>
        <p:spPr>
          <a:xfrm>
            <a:off x="5011392" y="3642579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D0BD1E0D-6D8F-407E-A8DA-355481989524}"/>
              </a:ext>
            </a:extLst>
          </p:cNvPr>
          <p:cNvSpPr/>
          <p:nvPr/>
        </p:nvSpPr>
        <p:spPr>
          <a:xfrm>
            <a:off x="3449049" y="3380948"/>
            <a:ext cx="19896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sind die Haare?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58A27B74-5795-4C70-9553-6FD8734BE9C6}"/>
              </a:ext>
            </a:extLst>
          </p:cNvPr>
          <p:cNvSpPr/>
          <p:nvPr/>
        </p:nvSpPr>
        <p:spPr>
          <a:xfrm>
            <a:off x="5736637" y="3642579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BD671C29-B898-4F67-926A-95C3C348FA7E}"/>
              </a:ext>
            </a:extLst>
          </p:cNvPr>
          <p:cNvSpPr/>
          <p:nvPr/>
        </p:nvSpPr>
        <p:spPr>
          <a:xfrm>
            <a:off x="3897860" y="3642579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DF7A86A8-7AC3-413D-8FBE-CE0E9E1C3593}"/>
              </a:ext>
            </a:extLst>
          </p:cNvPr>
          <p:cNvSpPr/>
          <p:nvPr/>
        </p:nvSpPr>
        <p:spPr>
          <a:xfrm>
            <a:off x="8301798" y="362414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9E7AC815-A01C-4AF1-8121-C4A9313A6529}"/>
              </a:ext>
            </a:extLst>
          </p:cNvPr>
          <p:cNvSpPr/>
          <p:nvPr/>
        </p:nvSpPr>
        <p:spPr>
          <a:xfrm>
            <a:off x="6296538" y="3651562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675F3AC1-6EC7-4153-A853-EE2AD7596FA6}"/>
              </a:ext>
            </a:extLst>
          </p:cNvPr>
          <p:cNvSpPr/>
          <p:nvPr/>
        </p:nvSpPr>
        <p:spPr>
          <a:xfrm>
            <a:off x="6075856" y="3380948"/>
            <a:ext cx="28440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kämmte sie die Haare?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51B97ACC-CEC6-4D5A-A09A-47E31A963D63}"/>
              </a:ext>
            </a:extLst>
          </p:cNvPr>
          <p:cNvSpPr/>
          <p:nvPr/>
        </p:nvSpPr>
        <p:spPr>
          <a:xfrm>
            <a:off x="9110214" y="3644730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EBEF352D-8986-4F03-9DB4-3B4B7AD5D985}"/>
              </a:ext>
            </a:extLst>
          </p:cNvPr>
          <p:cNvSpPr/>
          <p:nvPr/>
        </p:nvSpPr>
        <p:spPr>
          <a:xfrm>
            <a:off x="10101631" y="3644730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8B53E417-EF40-41E8-AF45-7D08445D57E6}"/>
              </a:ext>
            </a:extLst>
          </p:cNvPr>
          <p:cNvSpPr/>
          <p:nvPr/>
        </p:nvSpPr>
        <p:spPr>
          <a:xfrm>
            <a:off x="10868239" y="362629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ADE59423-E60C-4088-AB9C-6FBDA3508003}"/>
              </a:ext>
            </a:extLst>
          </p:cNvPr>
          <p:cNvSpPr/>
          <p:nvPr/>
        </p:nvSpPr>
        <p:spPr>
          <a:xfrm>
            <a:off x="8862979" y="365371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8711855F-8A63-479B-BD03-81557B6C1DF8}"/>
              </a:ext>
            </a:extLst>
          </p:cNvPr>
          <p:cNvSpPr/>
          <p:nvPr/>
        </p:nvSpPr>
        <p:spPr>
          <a:xfrm>
            <a:off x="8859118" y="3383099"/>
            <a:ext cx="25490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ging sie zum Frisör?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669E5A52-C6BC-4552-BDA4-DC96A22B3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533" y="5132345"/>
            <a:ext cx="109520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Es hatte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kaum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aufgehört zu regnen, als meine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alte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Tante ihr                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sehr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teures Fahrrad nahm und </a:t>
            </a:r>
            <a:r>
              <a:rPr lang="de-DE" altLang="de-DE" sz="1600" i="1" kern="0" dirty="0">
                <a:latin typeface="Trebuchet MS" pitchFamily="34" charset="0"/>
                <a:cs typeface="Arial" charset="0"/>
              </a:rPr>
              <a:t>sofort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losfuhr.</a:t>
            </a: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E01F2135-014C-4776-AFB0-6BAFD04824BE}"/>
              </a:ext>
            </a:extLst>
          </p:cNvPr>
          <p:cNvSpPr/>
          <p:nvPr/>
        </p:nvSpPr>
        <p:spPr>
          <a:xfrm>
            <a:off x="6492515" y="4849763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367032BD-8D5D-4176-B8EA-505E1942BAC3}"/>
              </a:ext>
            </a:extLst>
          </p:cNvPr>
          <p:cNvSpPr/>
          <p:nvPr/>
        </p:nvSpPr>
        <p:spPr>
          <a:xfrm>
            <a:off x="7398693" y="4849763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D7CF749-8384-4B11-8E74-84C91A43E364}"/>
              </a:ext>
            </a:extLst>
          </p:cNvPr>
          <p:cNvSpPr/>
          <p:nvPr/>
        </p:nvSpPr>
        <p:spPr>
          <a:xfrm>
            <a:off x="5730334" y="4588132"/>
            <a:ext cx="35237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Adjektivprobe: Das Fahrrad ist sehr.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7F92163D-2C7C-44D9-B654-623E16714E3E}"/>
              </a:ext>
            </a:extLst>
          </p:cNvPr>
          <p:cNvSpPr/>
          <p:nvPr/>
        </p:nvSpPr>
        <p:spPr>
          <a:xfrm>
            <a:off x="8149182" y="484976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0EDA67D7-72EC-4FE9-8C3F-7A718AAE0FC6}"/>
              </a:ext>
            </a:extLst>
          </p:cNvPr>
          <p:cNvSpPr/>
          <p:nvPr/>
        </p:nvSpPr>
        <p:spPr>
          <a:xfrm>
            <a:off x="6250564" y="484976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EFD07F47-6FEA-4173-9347-56696F2FC43D}"/>
              </a:ext>
            </a:extLst>
          </p:cNvPr>
          <p:cNvSpPr/>
          <p:nvPr/>
        </p:nvSpPr>
        <p:spPr>
          <a:xfrm>
            <a:off x="430266" y="4849763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93100A51-6FDE-4DE0-B40C-246F77D5BFB4}"/>
              </a:ext>
            </a:extLst>
          </p:cNvPr>
          <p:cNvSpPr/>
          <p:nvPr/>
        </p:nvSpPr>
        <p:spPr>
          <a:xfrm>
            <a:off x="1421683" y="4849763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986F368E-CC1B-46F7-BA21-87C731D9D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014" y="5193900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>
              <a:defRPr/>
            </a:pPr>
            <a:r>
              <a:rPr lang="de-DE" altLang="de-DE" dirty="0">
                <a:solidFill>
                  <a:prstClr val="white"/>
                </a:solidFill>
                <a:cs typeface="Arial" charset="0"/>
              </a:rPr>
              <a:t>weiter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5E92618E-E0C7-4A90-8BA8-B8E73FDA07FE}"/>
              </a:ext>
            </a:extLst>
          </p:cNvPr>
          <p:cNvSpPr/>
          <p:nvPr/>
        </p:nvSpPr>
        <p:spPr>
          <a:xfrm>
            <a:off x="4123672" y="4849763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B0B9C49F-73B0-4EFB-B8B0-4166FAE4C3CD}"/>
              </a:ext>
            </a:extLst>
          </p:cNvPr>
          <p:cNvSpPr/>
          <p:nvPr/>
        </p:nvSpPr>
        <p:spPr>
          <a:xfrm>
            <a:off x="5011392" y="4849763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BD2CD759-57FF-4C15-AC25-4A320F43E2CE}"/>
              </a:ext>
            </a:extLst>
          </p:cNvPr>
          <p:cNvSpPr/>
          <p:nvPr/>
        </p:nvSpPr>
        <p:spPr>
          <a:xfrm>
            <a:off x="3937243" y="4588132"/>
            <a:ext cx="18357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Wie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 ist die Tante?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4E60987B-4F12-4FA9-827A-2285BFDE0903}"/>
              </a:ext>
            </a:extLst>
          </p:cNvPr>
          <p:cNvSpPr/>
          <p:nvPr/>
        </p:nvSpPr>
        <p:spPr>
          <a:xfrm>
            <a:off x="5736637" y="484976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58EC6871-A5DD-4B20-9BD4-881F21BADFAF}"/>
              </a:ext>
            </a:extLst>
          </p:cNvPr>
          <p:cNvSpPr/>
          <p:nvPr/>
        </p:nvSpPr>
        <p:spPr>
          <a:xfrm>
            <a:off x="3897860" y="4849763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2916744F-292C-43DD-8A3B-DB3B3B40258F}"/>
              </a:ext>
            </a:extLst>
          </p:cNvPr>
          <p:cNvSpPr/>
          <p:nvPr/>
        </p:nvSpPr>
        <p:spPr>
          <a:xfrm>
            <a:off x="2188291" y="4831326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453BCD68-5548-464A-9042-69EDD65B6CF5}"/>
              </a:ext>
            </a:extLst>
          </p:cNvPr>
          <p:cNvSpPr/>
          <p:nvPr/>
        </p:nvSpPr>
        <p:spPr>
          <a:xfrm>
            <a:off x="183031" y="4858746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96E16276-0812-407C-8312-1607CE8F03EF}"/>
              </a:ext>
            </a:extLst>
          </p:cNvPr>
          <p:cNvSpPr/>
          <p:nvPr/>
        </p:nvSpPr>
        <p:spPr>
          <a:xfrm>
            <a:off x="-37651" y="4588132"/>
            <a:ext cx="33570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Wann/Wie lange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hat es aufgehört?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B81232F2-D9A6-43AF-B62D-3CBF3CF84AA8}"/>
              </a:ext>
            </a:extLst>
          </p:cNvPr>
          <p:cNvSpPr/>
          <p:nvPr/>
        </p:nvSpPr>
        <p:spPr>
          <a:xfrm>
            <a:off x="9110214" y="4851914"/>
            <a:ext cx="9541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Adjektiv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A419CB5F-EE3C-40A6-9745-022C168F17C5}"/>
              </a:ext>
            </a:extLst>
          </p:cNvPr>
          <p:cNvSpPr/>
          <p:nvPr/>
        </p:nvSpPr>
        <p:spPr>
          <a:xfrm>
            <a:off x="10101631" y="4851914"/>
            <a:ext cx="827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Adverb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3A87136D-2923-48AA-82C6-F2F38FD2E1AE}"/>
              </a:ext>
            </a:extLst>
          </p:cNvPr>
          <p:cNvSpPr/>
          <p:nvPr/>
        </p:nvSpPr>
        <p:spPr>
          <a:xfrm>
            <a:off x="10868239" y="4833477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chemeClr val="accent1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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F5EEB9F8-7EFC-47FC-8B00-101A5318C371}"/>
              </a:ext>
            </a:extLst>
          </p:cNvPr>
          <p:cNvSpPr/>
          <p:nvPr/>
        </p:nvSpPr>
        <p:spPr>
          <a:xfrm>
            <a:off x="8862979" y="4860897"/>
            <a:ext cx="357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  <a:sym typeface="Wingdings" panose="05000000000000000000" pitchFamily="2" charset="2"/>
              </a:rPr>
              <a:t>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227A5B61-3F5D-453F-8A30-635CBDAB9CE5}"/>
              </a:ext>
            </a:extLst>
          </p:cNvPr>
          <p:cNvSpPr/>
          <p:nvPr/>
        </p:nvSpPr>
        <p:spPr>
          <a:xfrm>
            <a:off x="9579788" y="4590283"/>
            <a:ext cx="1843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1600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Wann </a:t>
            </a:r>
            <a:r>
              <a:rPr lang="de-DE" altLang="de-DE" sz="1600" kern="0" dirty="0">
                <a:solidFill>
                  <a:srgbClr val="00B0F0"/>
                </a:solidFill>
                <a:latin typeface="Trebuchet MS" pitchFamily="34" charset="0"/>
                <a:cs typeface="Arial" charset="0"/>
              </a:rPr>
              <a:t>fuhr sie los?</a:t>
            </a:r>
            <a:endParaRPr lang="de-DE" altLang="de-DE" sz="1600" kern="0" dirty="0">
              <a:latin typeface="Trebuchet MS" pitchFamily="34" charset="0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BE9BFF5-3993-465F-B21C-716A9BBDDD39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6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2426CA3-685E-436D-9907-418D0A72F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014" y="280298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>
              <a:defRPr/>
            </a:pPr>
            <a:r>
              <a:rPr lang="de-DE" altLang="de-DE" dirty="0">
                <a:solidFill>
                  <a:prstClr val="white"/>
                </a:solidFill>
                <a:cs typeface="Arial" charset="0"/>
              </a:rPr>
              <a:t>weiter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9099001-CC7F-41A1-B65C-414235F04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66014" y="1539889"/>
            <a:ext cx="628698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>
            <a:spAutoFit/>
          </a:bodyPr>
          <a:lstStyle>
            <a:defPPr>
              <a:defRPr lang="de-DE"/>
            </a:defPPr>
            <a:lvl1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/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/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/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9pPr>
          </a:lstStyle>
          <a:p>
            <a:pPr>
              <a:defRPr/>
            </a:pPr>
            <a:r>
              <a:rPr lang="de-DE" altLang="de-DE" dirty="0">
                <a:solidFill>
                  <a:prstClr val="white"/>
                </a:solidFill>
                <a:cs typeface="Arial" charset="0"/>
              </a:rPr>
              <a:t>weiter</a:t>
            </a:r>
          </a:p>
        </p:txBody>
      </p:sp>
    </p:spTree>
    <p:extLst>
      <p:ext uri="{BB962C8B-B14F-4D97-AF65-F5344CB8AC3E}">
        <p14:creationId xmlns:p14="http://schemas.microsoft.com/office/powerpoint/2010/main" val="284548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14" grpId="0" autoUpdateAnimBg="0"/>
      <p:bldP spid="2" grpId="0"/>
      <p:bldP spid="16" grpId="0"/>
      <p:bldP spid="17" grpId="0"/>
      <p:bldP spid="18" grpId="0"/>
      <p:bldP spid="19" grpId="0"/>
      <p:bldP spid="26" grpId="0"/>
      <p:bldP spid="29" grpId="0"/>
      <p:bldP spid="30" grpId="0"/>
      <p:bldP spid="31" grpId="0"/>
      <p:bldP spid="32" grpId="0"/>
      <p:bldP spid="33" grpId="0"/>
      <p:bldP spid="35" grpId="0"/>
      <p:bldP spid="38" grpId="0" autoUpdateAnimBg="0"/>
      <p:bldP spid="39" grpId="0"/>
      <p:bldP spid="40" grpId="0"/>
      <p:bldP spid="41" grpId="0"/>
      <p:bldP spid="42" grpId="0"/>
      <p:bldP spid="43" grpId="0"/>
      <p:bldP spid="47" grpId="0"/>
      <p:bldP spid="48" grpId="0"/>
      <p:bldP spid="49" grpId="0"/>
      <p:bldP spid="50" grpId="0"/>
      <p:bldP spid="51" grpId="0"/>
      <p:bldP spid="55" grpId="0"/>
      <p:bldP spid="57" grpId="0"/>
      <p:bldP spid="59" grpId="0"/>
      <p:bldP spid="61" grpId="0" autoUpdateAnimBg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 autoUpdateAnimBg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46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91D2D2A-36A8-4601-BD35-171D9EA7558D}"/>
              </a:ext>
            </a:extLst>
          </p:cNvPr>
          <p:cNvGrpSpPr/>
          <p:nvPr/>
        </p:nvGrpSpPr>
        <p:grpSpPr>
          <a:xfrm>
            <a:off x="10501653" y="6469063"/>
            <a:ext cx="1512888" cy="288925"/>
            <a:chOff x="7559675" y="6469063"/>
            <a:chExt cx="1512888" cy="288925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68EDCAE8-637C-4F50-902D-F8393636B6E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Rechteck 5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5560C6E-8552-49BE-90A8-40B6F8BE524F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Druckversion Seite 6</a:t>
              </a:r>
            </a:p>
          </p:txBody>
        </p:sp>
      </p:grp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E180FD2-ADC8-4E81-8B37-1C3E2649155A}"/>
              </a:ext>
            </a:extLst>
          </p:cNvPr>
          <p:cNvGrpSpPr/>
          <p:nvPr/>
        </p:nvGrpSpPr>
        <p:grpSpPr>
          <a:xfrm>
            <a:off x="8887166" y="6470650"/>
            <a:ext cx="1597025" cy="287338"/>
            <a:chOff x="5945188" y="6470650"/>
            <a:chExt cx="1597025" cy="287338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8956CF2-8387-4B91-BD69-D115D143993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echteck 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002DB2B-9BAB-4A16-B3C2-0C9D3C2E29AA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22" name="shpLesekochValidCheck" descr="lesekoch_logo_mit_Hintergrund-1.jpg">
            <a:extLst>
              <a:ext uri="{FF2B5EF4-FFF2-40B4-BE49-F238E27FC236}">
                <a16:creationId xmlns:a16="http://schemas.microsoft.com/office/drawing/2014/main" id="{E3BFC386-E21C-4E7C-8440-20F3B3963E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CC22C4B9-DDBE-4D1A-BBD5-3F2A59B11BA0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liennummernplatzhalter 27">
            <a:extLst>
              <a:ext uri="{FF2B5EF4-FFF2-40B4-BE49-F238E27FC236}">
                <a16:creationId xmlns:a16="http://schemas.microsoft.com/office/drawing/2014/main" id="{647036B1-3A05-427E-98A1-33CD1322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1578E3-F516-4360-8F12-4081310FC68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feld 4">
            <a:extLst>
              <a:ext uri="{FF2B5EF4-FFF2-40B4-BE49-F238E27FC236}">
                <a16:creationId xmlns:a16="http://schemas.microsoft.com/office/drawing/2014/main" id="{5BA38046-C077-47E7-8702-FA1DC5AA5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Seite    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Bearbeitet von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Siegbert Rudolph</a:t>
            </a:r>
          </a:p>
        </p:txBody>
      </p:sp>
      <p:pic>
        <p:nvPicPr>
          <p:cNvPr id="14" name="Grafik 13" descr="Smiley böse.png">
            <a:extLst>
              <a:ext uri="{FF2B5EF4-FFF2-40B4-BE49-F238E27FC236}">
                <a16:creationId xmlns:a16="http://schemas.microsoft.com/office/drawing/2014/main" id="{883D16AE-3026-46F3-BE5E-A8692F2D82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0318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14" descr="Smiley gut.png">
            <a:extLst>
              <a:ext uri="{FF2B5EF4-FFF2-40B4-BE49-F238E27FC236}">
                <a16:creationId xmlns:a16="http://schemas.microsoft.com/office/drawing/2014/main" id="{0DE5283F-E73B-4226-B2FA-6F12889FBF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5" y="9255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00328D1C-639C-4334-904D-8020E5B28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6770" y="3086100"/>
            <a:ext cx="661751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DE" altLang="de-DE" sz="4000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Wer das kann,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DE" altLang="de-DE" sz="4000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ist gut dran!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DE" altLang="de-DE" sz="4000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Doch diese Theorie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DE" altLang="de-DE" sz="4000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brauchst du hoffentlich nie.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59D4268-1CF7-409D-A59B-2C12B454432C}"/>
              </a:ext>
            </a:extLst>
          </p:cNvPr>
          <p:cNvSpPr txBox="1"/>
          <p:nvPr/>
        </p:nvSpPr>
        <p:spPr>
          <a:xfrm>
            <a:off x="190500" y="6724134"/>
            <a:ext cx="263245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...\Verschiedene Deutsch-Übungen\Adjektiv oder Adverb.pptx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49619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1465</Words>
  <Application>Microsoft Office PowerPoint</Application>
  <PresentationFormat>Breitbild</PresentationFormat>
  <Paragraphs>328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11</cp:revision>
  <dcterms:created xsi:type="dcterms:W3CDTF">2018-01-14T09:53:09Z</dcterms:created>
  <dcterms:modified xsi:type="dcterms:W3CDTF">2024-05-29T07:56:51Z</dcterms:modified>
</cp:coreProperties>
</file>