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2"/>
  </p:notesMasterIdLst>
  <p:sldIdLst>
    <p:sldId id="444" r:id="rId8"/>
    <p:sldId id="786" r:id="rId9"/>
    <p:sldId id="773" r:id="rId10"/>
    <p:sldId id="776" r:id="rId11"/>
  </p:sldIdLst>
  <p:sldSz cx="12192000" cy="6858000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3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199" autoAdjust="0"/>
    <p:restoredTop sz="93740" autoAdjust="0"/>
  </p:normalViewPr>
  <p:slideViewPr>
    <p:cSldViewPr>
      <p:cViewPr varScale="1">
        <p:scale>
          <a:sx n="61" d="100"/>
          <a:sy n="61" d="100"/>
        </p:scale>
        <p:origin x="8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23DF125E-4F1B-4930-8B5B-59FEC3B0ECA1}"/>
    <pc:docChg chg="custSel delSld modSld">
      <pc:chgData name="Siegbert Rudolph" userId="2af4d44886c067cc" providerId="LiveId" clId="{23DF125E-4F1B-4930-8B5B-59FEC3B0ECA1}" dt="2021-12-16T10:27:06.974" v="103" actId="47"/>
      <pc:docMkLst>
        <pc:docMk/>
      </pc:docMkLst>
      <pc:sldChg chg="modSp mod">
        <pc:chgData name="Siegbert Rudolph" userId="2af4d44886c067cc" providerId="LiveId" clId="{23DF125E-4F1B-4930-8B5B-59FEC3B0ECA1}" dt="2021-12-16T10:15:49.513" v="23" actId="403"/>
        <pc:sldMkLst>
          <pc:docMk/>
          <pc:sldMk cId="0" sldId="444"/>
        </pc:sldMkLst>
        <pc:spChg chg="mod">
          <ac:chgData name="Siegbert Rudolph" userId="2af4d44886c067cc" providerId="LiveId" clId="{23DF125E-4F1B-4930-8B5B-59FEC3B0ECA1}" dt="2021-12-16T10:15:49.513" v="23" actId="403"/>
          <ac:spMkLst>
            <pc:docMk/>
            <pc:sldMk cId="0" sldId="444"/>
            <ac:spMk id="2" creationId="{0F24340D-DF09-4204-BA92-0D6ACF337D26}"/>
          </ac:spMkLst>
        </pc:spChg>
      </pc:sldChg>
      <pc:sldChg chg="addSp delSp modSp mod delAnim modAnim">
        <pc:chgData name="Siegbert Rudolph" userId="2af4d44886c067cc" providerId="LiveId" clId="{23DF125E-4F1B-4930-8B5B-59FEC3B0ECA1}" dt="2021-12-16T10:25:26.152" v="101"/>
        <pc:sldMkLst>
          <pc:docMk/>
          <pc:sldMk cId="2650894577" sldId="786"/>
        </pc:sldMkLst>
        <pc:spChg chg="add mod">
          <ac:chgData name="Siegbert Rudolph" userId="2af4d44886c067cc" providerId="LiveId" clId="{23DF125E-4F1B-4930-8B5B-59FEC3B0ECA1}" dt="2021-12-16T10:22:56.074" v="76" actId="1076"/>
          <ac:spMkLst>
            <pc:docMk/>
            <pc:sldMk cId="2650894577" sldId="786"/>
            <ac:spMk id="7" creationId="{89A27E80-3A49-421F-8739-9930E46C214D}"/>
          </ac:spMkLst>
        </pc:spChg>
        <pc:spChg chg="mod">
          <ac:chgData name="Siegbert Rudolph" userId="2af4d44886c067cc" providerId="LiveId" clId="{23DF125E-4F1B-4930-8B5B-59FEC3B0ECA1}" dt="2021-12-16T10:21:51.135" v="62" actId="113"/>
          <ac:spMkLst>
            <pc:docMk/>
            <pc:sldMk cId="2650894577" sldId="786"/>
            <ac:spMk id="37" creationId="{6752E483-E4C1-46FF-917B-53DE5D44EDB0}"/>
          </ac:spMkLst>
        </pc:spChg>
        <pc:spChg chg="mod">
          <ac:chgData name="Siegbert Rudolph" userId="2af4d44886c067cc" providerId="LiveId" clId="{23DF125E-4F1B-4930-8B5B-59FEC3B0ECA1}" dt="2021-12-16T10:17:34.226" v="25" actId="207"/>
          <ac:spMkLst>
            <pc:docMk/>
            <pc:sldMk cId="2650894577" sldId="786"/>
            <ac:spMk id="71" creationId="{3C3B5BAD-072D-429A-86C4-C34253BBEA66}"/>
          </ac:spMkLst>
        </pc:spChg>
        <pc:spChg chg="add mod">
          <ac:chgData name="Siegbert Rudolph" userId="2af4d44886c067cc" providerId="LiveId" clId="{23DF125E-4F1B-4930-8B5B-59FEC3B0ECA1}" dt="2021-12-16T10:21:13.658" v="55" actId="113"/>
          <ac:spMkLst>
            <pc:docMk/>
            <pc:sldMk cId="2650894577" sldId="786"/>
            <ac:spMk id="75" creationId="{8E8A2DF4-5632-4FDB-B5E8-9781A8278D9D}"/>
          </ac:spMkLst>
        </pc:spChg>
        <pc:spChg chg="add mod">
          <ac:chgData name="Siegbert Rudolph" userId="2af4d44886c067cc" providerId="LiveId" clId="{23DF125E-4F1B-4930-8B5B-59FEC3B0ECA1}" dt="2021-12-16T10:21:18.049" v="56" actId="113"/>
          <ac:spMkLst>
            <pc:docMk/>
            <pc:sldMk cId="2650894577" sldId="786"/>
            <ac:spMk id="76" creationId="{75ED4A4F-2551-4A75-829C-4394BE9DDE6C}"/>
          </ac:spMkLst>
        </pc:spChg>
        <pc:spChg chg="add del mod">
          <ac:chgData name="Siegbert Rudolph" userId="2af4d44886c067cc" providerId="LiveId" clId="{23DF125E-4F1B-4930-8B5B-59FEC3B0ECA1}" dt="2021-12-16T10:23:19.398" v="78" actId="478"/>
          <ac:spMkLst>
            <pc:docMk/>
            <pc:sldMk cId="2650894577" sldId="786"/>
            <ac:spMk id="77" creationId="{BFD7C3A0-534D-4354-AFAF-29A701D29711}"/>
          </ac:spMkLst>
        </pc:spChg>
        <pc:spChg chg="add mod">
          <ac:chgData name="Siegbert Rudolph" userId="2af4d44886c067cc" providerId="LiveId" clId="{23DF125E-4F1B-4930-8B5B-59FEC3B0ECA1}" dt="2021-12-16T10:23:44.892" v="86" actId="313"/>
          <ac:spMkLst>
            <pc:docMk/>
            <pc:sldMk cId="2650894577" sldId="786"/>
            <ac:spMk id="78" creationId="{B9422C05-2D25-4A9B-9C9E-0EB431D3750D}"/>
          </ac:spMkLst>
        </pc:spChg>
        <pc:spChg chg="add mod">
          <ac:chgData name="Siegbert Rudolph" userId="2af4d44886c067cc" providerId="LiveId" clId="{23DF125E-4F1B-4930-8B5B-59FEC3B0ECA1}" dt="2021-12-16T10:24:16.676" v="89" actId="1076"/>
          <ac:spMkLst>
            <pc:docMk/>
            <pc:sldMk cId="2650894577" sldId="786"/>
            <ac:spMk id="79" creationId="{D3422B79-10DE-4054-A1D0-2B26ADE9BC9F}"/>
          </ac:spMkLst>
        </pc:spChg>
        <pc:spChg chg="add mod">
          <ac:chgData name="Siegbert Rudolph" userId="2af4d44886c067cc" providerId="LiveId" clId="{23DF125E-4F1B-4930-8B5B-59FEC3B0ECA1}" dt="2021-12-16T10:25:02.890" v="99" actId="1076"/>
          <ac:spMkLst>
            <pc:docMk/>
            <pc:sldMk cId="2650894577" sldId="786"/>
            <ac:spMk id="80" creationId="{23A6095E-79E0-4FFE-AD55-B778C4DE8ADF}"/>
          </ac:spMkLst>
        </pc:spChg>
      </pc:sldChg>
      <pc:sldChg chg="del">
        <pc:chgData name="Siegbert Rudolph" userId="2af4d44886c067cc" providerId="LiveId" clId="{23DF125E-4F1B-4930-8B5B-59FEC3B0ECA1}" dt="2021-12-16T10:27:06.240" v="102" actId="47"/>
        <pc:sldMkLst>
          <pc:docMk/>
          <pc:sldMk cId="1992400492" sldId="792"/>
        </pc:sldMkLst>
      </pc:sldChg>
      <pc:sldChg chg="del">
        <pc:chgData name="Siegbert Rudolph" userId="2af4d44886c067cc" providerId="LiveId" clId="{23DF125E-4F1B-4930-8B5B-59FEC3B0ECA1}" dt="2021-12-16T10:27:06.974" v="103" actId="47"/>
        <pc:sldMkLst>
          <pc:docMk/>
          <pc:sldMk cId="2123152587" sldId="7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738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CBD5E8D6-8E87-44F3-9982-CE2190A1FDE5}"/>
              </a:ext>
            </a:extLst>
          </p:cNvPr>
          <p:cNvSpPr/>
          <p:nvPr/>
        </p:nvSpPr>
        <p:spPr>
          <a:xfrm>
            <a:off x="201913" y="764704"/>
            <a:ext cx="3528392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8" name="shpLesekochValidCheck">
            <a:extLst>
              <a:ext uri="{FF2B5EF4-FFF2-40B4-BE49-F238E27FC236}">
                <a16:creationId xmlns:a16="http://schemas.microsoft.com/office/drawing/2014/main" id="{90329F59-6D9B-4B76-965D-88A3717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3866" y="412034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9E5718-7AF0-4F0A-992C-D915FF9FB44D}"/>
              </a:ext>
            </a:extLst>
          </p:cNvPr>
          <p:cNvSpPr txBox="1"/>
          <p:nvPr/>
        </p:nvSpPr>
        <p:spPr>
          <a:xfrm>
            <a:off x="201913" y="1340768"/>
            <a:ext cx="1523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Schule 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F24340D-DF09-4204-BA92-0D6ACF337D26}"/>
              </a:ext>
            </a:extLst>
          </p:cNvPr>
          <p:cNvSpPr txBox="1"/>
          <p:nvPr/>
        </p:nvSpPr>
        <p:spPr>
          <a:xfrm>
            <a:off x="161841" y="1307131"/>
            <a:ext cx="11582719" cy="33547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</a:rPr>
              <a:t>	</a:t>
            </a:r>
            <a:r>
              <a:rPr lang="de-DE" sz="3200" b="1" dirty="0">
                <a:latin typeface="Trebuchet MS" panose="020B0603020202020204" pitchFamily="34" charset="0"/>
              </a:rPr>
              <a:t>Groß oder klein?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	Weg oder weg</a:t>
            </a:r>
          </a:p>
          <a:p>
            <a:r>
              <a:rPr lang="de-DE" sz="2800" b="1" dirty="0">
                <a:latin typeface="Trebuchet MS" panose="020B0603020202020204" pitchFamily="34" charset="0"/>
              </a:rPr>
              <a:t>	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Quelle: Siegbert Rudolph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	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Es kommt nur darauf an, zu prüfen, ob es im Satz ein Nomen ist!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	Nur das ist für die Groß-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und Kleinschreibung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charset="0"/>
              </a:rPr>
              <a:t>entscheidend.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	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	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D15754-1326-4133-9C5F-A1DAC4304592}"/>
              </a:ext>
            </a:extLst>
          </p:cNvPr>
          <p:cNvSpPr txBox="1"/>
          <p:nvPr/>
        </p:nvSpPr>
        <p:spPr>
          <a:xfrm>
            <a:off x="190500" y="6724134"/>
            <a:ext cx="424186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Übungen\Rechtschreibförderung\Mitlautverdoppelung\MV 01 Grundlagen.pptx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C1BCE10-152C-4D24-A96E-F110C4BDA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1052736"/>
            <a:ext cx="768832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 oder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? Groß oder klein? Worauf kommt es an?</a:t>
            </a:r>
            <a:endParaRPr lang="de-DE" altLang="de-DE" sz="2400" b="1" kern="0" dirty="0"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55CB04C-3BF1-46AD-916D-AE0919F9C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2680904"/>
            <a:ext cx="274466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Der</a:t>
            </a:r>
            <a:r>
              <a:rPr lang="de-DE" altLang="de-DE" sz="2400" b="1" kern="0" dirty="0">
                <a:latin typeface="Trebuchet MS" pitchFamily="34" charset="0"/>
              </a:rPr>
              <a:t> WEG </a:t>
            </a:r>
            <a:r>
              <a:rPr lang="de-DE" altLang="de-DE" sz="2400" kern="0" dirty="0">
                <a:latin typeface="Trebuchet MS" pitchFamily="34" charset="0"/>
              </a:rPr>
              <a:t>ist weit. </a:t>
            </a:r>
            <a:endParaRPr lang="de-DE" altLang="de-DE" sz="24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3" name="Textfeld 36">
            <a:extLst>
              <a:ext uri="{FF2B5EF4-FFF2-40B4-BE49-F238E27FC236}">
                <a16:creationId xmlns:a16="http://schemas.microsoft.com/office/drawing/2014/main" id="{E6EC14CE-846A-4011-875E-DD4D45613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0228379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dirty="0">
                <a:latin typeface="Trebuchet MS" panose="020B0603020202020204" pitchFamily="34" charset="0"/>
                <a:ea typeface="+mj-ea"/>
                <a:cs typeface="+mj-cs"/>
              </a:rPr>
              <a:t>Vordergründig gleiche Wörter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Klick auf die blauen Punkte!</a:t>
            </a:r>
            <a:endParaRPr kumimoji="0" lang="de-DE" altLang="de-DE" sz="18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CB9E49E-853C-402C-95C1-93136C6FEF80}"/>
              </a:ext>
            </a:extLst>
          </p:cNvPr>
          <p:cNvSpPr txBox="1"/>
          <p:nvPr/>
        </p:nvSpPr>
        <p:spPr>
          <a:xfrm>
            <a:off x="190500" y="6724134"/>
            <a:ext cx="43300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Übungen\Rechtschreibförderung\Mitlautverdoppelung\MV 10 Lernzieldiktat.pptx - Seite 3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433A0B41-BA9E-42B9-A0E5-2ADA208A21A1}"/>
              </a:ext>
            </a:extLst>
          </p:cNvPr>
          <p:cNvSpPr/>
          <p:nvPr/>
        </p:nvSpPr>
        <p:spPr>
          <a:xfrm>
            <a:off x="254048" y="117871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A5C2C6F-A89F-432A-AB37-464B7895C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3223627"/>
            <a:ext cx="4834978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Wir nehmen den kürzesten </a:t>
            </a:r>
            <a:r>
              <a:rPr lang="de-DE" altLang="de-DE" sz="2400" b="1" kern="0" dirty="0">
                <a:latin typeface="Trebuchet MS" pitchFamily="34" charset="0"/>
              </a:rPr>
              <a:t>WEG. </a:t>
            </a:r>
            <a:endParaRPr lang="de-DE" altLang="de-DE" sz="24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AD3CEED7-E96D-490D-9BED-DF33565507CC}"/>
              </a:ext>
            </a:extLst>
          </p:cNvPr>
          <p:cNvSpPr/>
          <p:nvPr/>
        </p:nvSpPr>
        <p:spPr>
          <a:xfrm>
            <a:off x="254048" y="172754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87A0926-4FAC-4B86-BAE6-60A2666569FE}"/>
              </a:ext>
            </a:extLst>
          </p:cNvPr>
          <p:cNvSpPr/>
          <p:nvPr/>
        </p:nvSpPr>
        <p:spPr>
          <a:xfrm>
            <a:off x="254048" y="28251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7874DA3-E08D-4463-90EC-7CB0FFAE7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1595458"/>
            <a:ext cx="652294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Wenn es ein Nomen ist, kann ich fragen: </a:t>
            </a:r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???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07DB793E-C2B6-4AA5-9DBC-232EDC178316}"/>
              </a:ext>
            </a:extLst>
          </p:cNvPr>
          <p:cNvSpPr/>
          <p:nvPr/>
        </p:nvSpPr>
        <p:spPr>
          <a:xfrm>
            <a:off x="254048" y="227636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752E483-E4C1-46FF-917B-53DE5D44E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3736699"/>
            <a:ext cx="78470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spc="-100" dirty="0">
                <a:latin typeface="Trebuchet MS" pitchFamily="34" charset="0"/>
              </a:rPr>
              <a:t>Jesus sagt: „Ich bin der </a:t>
            </a:r>
            <a:r>
              <a:rPr lang="de-DE" altLang="de-DE" sz="2400" b="1" kern="0" spc="-100" dirty="0">
                <a:latin typeface="Trebuchet MS" pitchFamily="34" charset="0"/>
              </a:rPr>
              <a:t>WEG, </a:t>
            </a:r>
            <a:r>
              <a:rPr lang="de-DE" altLang="de-DE" sz="2400" kern="0" spc="-100" dirty="0">
                <a:latin typeface="Trebuchet MS" pitchFamily="34" charset="0"/>
              </a:rPr>
              <a:t>die Wahrheit und das Leben.“ </a:t>
            </a:r>
            <a:endParaRPr lang="de-DE" altLang="de-DE" sz="2400" kern="0" spc="-1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C1D23CC4-4A1A-4DBC-93DF-C58665F9769F}"/>
              </a:ext>
            </a:extLst>
          </p:cNvPr>
          <p:cNvSpPr/>
          <p:nvPr/>
        </p:nvSpPr>
        <p:spPr>
          <a:xfrm>
            <a:off x="254048" y="337400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C78C50F7-BF95-4892-A05F-E5B3F02F1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016" y="1595458"/>
            <a:ext cx="312457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Wer oder was ist es?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2DA1965-F3D5-4ABF-9A0E-F5ECB5954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2700" y="3223627"/>
            <a:ext cx="2319866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latin typeface="Trebuchet MS" pitchFamily="34" charset="0"/>
              </a:rPr>
              <a:t>Es ist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der Weg!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1FA333F-00B8-4491-BF4E-B1CCEE759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2700" y="3736699"/>
            <a:ext cx="2319866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latin typeface="Trebuchet MS" pitchFamily="34" charset="0"/>
              </a:rPr>
              <a:t>Es ist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der Weg!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1650E1C-4348-43B7-929C-9994360F7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4309073"/>
            <a:ext cx="364234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„Ich bin dann mal WEG.“</a:t>
            </a:r>
            <a:endParaRPr lang="de-DE" altLang="de-DE" sz="24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8D57A726-F9A5-492D-86F7-CB231CC2B6DD}"/>
              </a:ext>
            </a:extLst>
          </p:cNvPr>
          <p:cNvSpPr/>
          <p:nvPr/>
        </p:nvSpPr>
        <p:spPr>
          <a:xfrm>
            <a:off x="254048" y="3922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A341EAAF-676B-44A8-830F-F3B347D9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678" y="4289662"/>
            <a:ext cx="403988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latin typeface="Trebuchet MS" pitchFamily="34" charset="0"/>
              </a:rPr>
              <a:t>Kein Nomen! Adverb: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weg.</a:t>
            </a:r>
            <a:endParaRPr lang="de-DE" altLang="de-DE" sz="2400" b="1" kern="0" dirty="0"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3A524B5-A654-4F82-B7F8-022954A8D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685" y="2138181"/>
            <a:ext cx="1112997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Kann ich in den folgenden Sätzen nach WEG mit „Wer oder was ist es?“ fragen?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7DCBD4E-2413-431C-B769-98AC1FDC030E}"/>
              </a:ext>
            </a:extLst>
          </p:cNvPr>
          <p:cNvSpPr txBox="1"/>
          <p:nvPr/>
        </p:nvSpPr>
        <p:spPr>
          <a:xfrm>
            <a:off x="10363653" y="2680904"/>
            <a:ext cx="69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JA</a:t>
            </a:r>
            <a:endParaRPr lang="de-DE" sz="2400" dirty="0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0F244303-847A-4FFC-9299-91542FCD4218}"/>
              </a:ext>
            </a:extLst>
          </p:cNvPr>
          <p:cNvSpPr txBox="1"/>
          <p:nvPr/>
        </p:nvSpPr>
        <p:spPr>
          <a:xfrm>
            <a:off x="10964260" y="2680904"/>
            <a:ext cx="1123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  <a:endParaRPr lang="de-DE" dirty="0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2A959261-0A3E-4722-8101-F368F8402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1554" y="2680904"/>
            <a:ext cx="229101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Es ist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der Weg!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8B0BC44C-2665-4253-A44C-F48863CDA1A2}"/>
              </a:ext>
            </a:extLst>
          </p:cNvPr>
          <p:cNvSpPr txBox="1"/>
          <p:nvPr/>
        </p:nvSpPr>
        <p:spPr>
          <a:xfrm>
            <a:off x="10363653" y="3223627"/>
            <a:ext cx="69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JA</a:t>
            </a:r>
            <a:endParaRPr lang="de-DE" sz="2400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919B1BE-475A-4B57-BB8F-AD6AB906E559}"/>
              </a:ext>
            </a:extLst>
          </p:cNvPr>
          <p:cNvSpPr txBox="1"/>
          <p:nvPr/>
        </p:nvSpPr>
        <p:spPr>
          <a:xfrm>
            <a:off x="10964260" y="3223627"/>
            <a:ext cx="1123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  <a:endParaRPr lang="de-DE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21DDD4BB-5CA0-45C9-B1BE-711D793CCBE4}"/>
              </a:ext>
            </a:extLst>
          </p:cNvPr>
          <p:cNvSpPr txBox="1"/>
          <p:nvPr/>
        </p:nvSpPr>
        <p:spPr>
          <a:xfrm>
            <a:off x="10363653" y="3736699"/>
            <a:ext cx="69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JA</a:t>
            </a:r>
            <a:endParaRPr lang="de-DE" sz="2400" dirty="0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4D164F5F-5EA6-4E3D-AAFC-5153E90DC9D1}"/>
              </a:ext>
            </a:extLst>
          </p:cNvPr>
          <p:cNvSpPr txBox="1"/>
          <p:nvPr/>
        </p:nvSpPr>
        <p:spPr>
          <a:xfrm>
            <a:off x="10964260" y="3736699"/>
            <a:ext cx="1123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  <a:endParaRPr lang="de-DE" dirty="0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58246AE5-55FA-4FB0-A615-B7E39F34988C}"/>
              </a:ext>
            </a:extLst>
          </p:cNvPr>
          <p:cNvSpPr/>
          <p:nvPr/>
        </p:nvSpPr>
        <p:spPr>
          <a:xfrm>
            <a:off x="254048" y="44716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7465594-B223-40A7-91FF-627A4945ECFC}"/>
              </a:ext>
            </a:extLst>
          </p:cNvPr>
          <p:cNvSpPr txBox="1"/>
          <p:nvPr/>
        </p:nvSpPr>
        <p:spPr>
          <a:xfrm>
            <a:off x="10363653" y="4289662"/>
            <a:ext cx="69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JA</a:t>
            </a:r>
            <a:endParaRPr lang="de-DE" sz="2400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03BD2D04-B80C-4A09-821E-79CA605C4A80}"/>
              </a:ext>
            </a:extLst>
          </p:cNvPr>
          <p:cNvSpPr txBox="1"/>
          <p:nvPr/>
        </p:nvSpPr>
        <p:spPr>
          <a:xfrm>
            <a:off x="10964260" y="4289662"/>
            <a:ext cx="1123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  <a:endParaRPr lang="de-DE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B6284B5F-30EF-47D1-BDFC-A04D80A79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4851796"/>
            <a:ext cx="25090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„Ich gehe WEG.“</a:t>
            </a:r>
            <a:endParaRPr lang="de-DE" altLang="de-DE" sz="24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72946169-9C36-4E72-82DF-DF01D816E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678" y="4851796"/>
            <a:ext cx="403988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latin typeface="Trebuchet MS" pitchFamily="34" charset="0"/>
              </a:rPr>
              <a:t>Kein Nomen! Adverb: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weg.</a:t>
            </a:r>
            <a:endParaRPr lang="de-DE" altLang="de-DE" sz="2400" b="1" kern="0" dirty="0">
              <a:latin typeface="Trebuchet MS" pitchFamily="34" charset="0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BA81E45C-031C-4391-AA7B-9423EA76930A}"/>
              </a:ext>
            </a:extLst>
          </p:cNvPr>
          <p:cNvSpPr/>
          <p:nvPr/>
        </p:nvSpPr>
        <p:spPr>
          <a:xfrm>
            <a:off x="254048" y="502046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234E9FF9-A141-4409-9216-326212211794}"/>
              </a:ext>
            </a:extLst>
          </p:cNvPr>
          <p:cNvSpPr txBox="1"/>
          <p:nvPr/>
        </p:nvSpPr>
        <p:spPr>
          <a:xfrm>
            <a:off x="10363653" y="4851796"/>
            <a:ext cx="69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JA</a:t>
            </a:r>
            <a:endParaRPr lang="de-DE" sz="2400" dirty="0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BBA98301-7247-4BF1-975C-566B17760764}"/>
              </a:ext>
            </a:extLst>
          </p:cNvPr>
          <p:cNvSpPr txBox="1"/>
          <p:nvPr/>
        </p:nvSpPr>
        <p:spPr>
          <a:xfrm>
            <a:off x="10964260" y="4851796"/>
            <a:ext cx="1123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  <a:endParaRPr lang="de-DE" dirty="0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8D51E96-E89B-4770-B8F8-E27D98F0D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26" y="5394516"/>
            <a:ext cx="382668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„Ich gehe auf dem WEG.“</a:t>
            </a:r>
            <a:endParaRPr lang="de-DE" altLang="de-DE" sz="24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3C3B5BAD-072D-429A-86C4-C34253BBE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175" y="5394516"/>
            <a:ext cx="6763391" cy="83099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latin typeface="Trebuchet MS" pitchFamily="34" charset="0"/>
              </a:rPr>
              <a:t>Wer oder was ist es, auf dem ich gehe?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b="1" kern="0" dirty="0">
                <a:latin typeface="Trebuchet MS" pitchFamily="34" charset="0"/>
              </a:rPr>
              <a:t>Es ist </a:t>
            </a:r>
            <a:r>
              <a:rPr lang="de-DE" altLang="de-DE" sz="2400" b="1" kern="0" dirty="0">
                <a:solidFill>
                  <a:schemeClr val="accent1"/>
                </a:solidFill>
                <a:latin typeface="Trebuchet MS" pitchFamily="34" charset="0"/>
              </a:rPr>
              <a:t>der Weg</a:t>
            </a:r>
            <a:r>
              <a:rPr lang="de-DE" altLang="de-DE" sz="2400" b="1" kern="0" dirty="0">
                <a:latin typeface="Trebuchet MS" pitchFamily="34" charset="0"/>
              </a:rPr>
              <a:t>! Weg hat hier den Artikel </a:t>
            </a:r>
            <a:r>
              <a:rPr lang="de-DE" altLang="de-DE" sz="2400" b="1" i="1" kern="0" dirty="0">
                <a:latin typeface="Trebuchet MS" pitchFamily="34" charset="0"/>
              </a:rPr>
              <a:t>dem</a:t>
            </a:r>
            <a:r>
              <a:rPr lang="de-DE" altLang="de-DE" sz="2400" b="1" kern="0" dirty="0">
                <a:latin typeface="Trebuchet MS" pitchFamily="34" charset="0"/>
              </a:rPr>
              <a:t>.</a:t>
            </a: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1539CD3E-536A-4744-8003-7EE2F2686821}"/>
              </a:ext>
            </a:extLst>
          </p:cNvPr>
          <p:cNvSpPr/>
          <p:nvPr/>
        </p:nvSpPr>
        <p:spPr>
          <a:xfrm>
            <a:off x="254048" y="556929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0F7AA8ED-0667-4A52-B1BC-6AE8FE938660}"/>
              </a:ext>
            </a:extLst>
          </p:cNvPr>
          <p:cNvSpPr txBox="1"/>
          <p:nvPr/>
        </p:nvSpPr>
        <p:spPr>
          <a:xfrm>
            <a:off x="10363653" y="5394516"/>
            <a:ext cx="69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2400" b="1" kern="0" dirty="0">
                <a:solidFill>
                  <a:srgbClr val="FF0000"/>
                </a:solidFill>
                <a:latin typeface="Trebuchet MS" pitchFamily="34" charset="0"/>
              </a:rPr>
              <a:t>JA</a:t>
            </a:r>
            <a:endParaRPr lang="de-DE" sz="2400" dirty="0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71A5ABEE-DDA7-41C9-9E75-28AC63B52451}"/>
              </a:ext>
            </a:extLst>
          </p:cNvPr>
          <p:cNvSpPr txBox="1"/>
          <p:nvPr/>
        </p:nvSpPr>
        <p:spPr>
          <a:xfrm>
            <a:off x="10964260" y="5394516"/>
            <a:ext cx="1123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  <a:endParaRPr lang="de-DE" dirty="0"/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8E8A2DF4-5632-4FDB-B5E8-9781A8278D9D}"/>
              </a:ext>
            </a:extLst>
          </p:cNvPr>
          <p:cNvSpPr txBox="1"/>
          <p:nvPr/>
        </p:nvSpPr>
        <p:spPr>
          <a:xfrm>
            <a:off x="1081310" y="2680901"/>
            <a:ext cx="81038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2400" i="0" u="none" strike="noStrike" kern="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Trebuchet MS" pitchFamily="34" charset="0"/>
              </a:rPr>
              <a:t>Weg</a:t>
            </a:r>
            <a:endParaRPr lang="de-DE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75ED4A4F-2551-4A75-829C-4394BE9DDE6C}"/>
              </a:ext>
            </a:extLst>
          </p:cNvPr>
          <p:cNvSpPr txBox="1"/>
          <p:nvPr/>
        </p:nvSpPr>
        <p:spPr>
          <a:xfrm>
            <a:off x="4311445" y="3230041"/>
            <a:ext cx="112325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de-DE" altLang="de-DE" sz="2400" i="0" u="none" strike="noStrike" kern="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Trebuchet MS" pitchFamily="34" charset="0"/>
              </a:rPr>
              <a:t>Weg.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A27E80-3A49-421F-8739-9930E46C214D}"/>
              </a:ext>
            </a:extLst>
          </p:cNvPr>
          <p:cNvSpPr txBox="1"/>
          <p:nvPr/>
        </p:nvSpPr>
        <p:spPr>
          <a:xfrm>
            <a:off x="3481320" y="3722248"/>
            <a:ext cx="88357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kern="0" dirty="0">
                <a:solidFill>
                  <a:srgbClr val="4F81BD"/>
                </a:solidFill>
                <a:latin typeface="Trebuchet MS" pitchFamily="34" charset="0"/>
              </a:rPr>
              <a:t>Weg,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B9422C05-2D25-4A9B-9C9E-0EB431D3750D}"/>
              </a:ext>
            </a:extLst>
          </p:cNvPr>
          <p:cNvSpPr txBox="1"/>
          <p:nvPr/>
        </p:nvSpPr>
        <p:spPr>
          <a:xfrm>
            <a:off x="3073327" y="4314157"/>
            <a:ext cx="101181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kern="0" dirty="0">
                <a:solidFill>
                  <a:srgbClr val="4F81BD"/>
                </a:solidFill>
                <a:latin typeface="Trebuchet MS" pitchFamily="34" charset="0"/>
              </a:rPr>
              <a:t>weg.“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D3422B79-10DE-4054-A1D0-2B26ADE9BC9F}"/>
              </a:ext>
            </a:extLst>
          </p:cNvPr>
          <p:cNvSpPr txBox="1"/>
          <p:nvPr/>
        </p:nvSpPr>
        <p:spPr>
          <a:xfrm>
            <a:off x="1925096" y="4847325"/>
            <a:ext cx="101181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kern="0" dirty="0">
                <a:solidFill>
                  <a:srgbClr val="4F81BD"/>
                </a:solidFill>
                <a:latin typeface="Trebuchet MS" pitchFamily="34" charset="0"/>
              </a:rPr>
              <a:t>weg.“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23A6095E-79E0-4FFE-AD55-B778C4DE8ADF}"/>
              </a:ext>
            </a:extLst>
          </p:cNvPr>
          <p:cNvSpPr txBox="1"/>
          <p:nvPr/>
        </p:nvSpPr>
        <p:spPr>
          <a:xfrm>
            <a:off x="3148727" y="5380065"/>
            <a:ext cx="104547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kern="0" dirty="0">
                <a:solidFill>
                  <a:srgbClr val="4F81BD"/>
                </a:solidFill>
                <a:latin typeface="Trebuchet MS" pitchFamily="34" charset="0"/>
              </a:rPr>
              <a:t>Weg.“</a:t>
            </a:r>
          </a:p>
        </p:txBody>
      </p:sp>
    </p:spTree>
    <p:extLst>
      <p:ext uri="{BB962C8B-B14F-4D97-AF65-F5344CB8AC3E}">
        <p14:creationId xmlns:p14="http://schemas.microsoft.com/office/powerpoint/2010/main" val="2650894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33" grpId="0"/>
      <p:bldP spid="24" grpId="0"/>
      <p:bldP spid="28" grpId="0"/>
      <p:bldP spid="37" grpId="0"/>
      <p:bldP spid="39" grpId="0"/>
      <p:bldP spid="40" grpId="0" animBg="1"/>
      <p:bldP spid="44" grpId="0" animBg="1"/>
      <p:bldP spid="47" grpId="0"/>
      <p:bldP spid="49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 animBg="1"/>
      <p:bldP spid="68" grpId="0"/>
      <p:bldP spid="69" grpId="0"/>
      <p:bldP spid="70" grpId="0"/>
      <p:bldP spid="71" grpId="0" animBg="1"/>
      <p:bldP spid="73" grpId="0"/>
      <p:bldP spid="74" grpId="0"/>
      <p:bldP spid="75" grpId="0" animBg="1"/>
      <p:bldP spid="76" grpId="0" animBg="1"/>
      <p:bldP spid="7" grpId="0" animBg="1"/>
      <p:bldP spid="78" grpId="0" animBg="1"/>
      <p:bldP spid="79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990EA3-65E1-4568-B42C-FB1F6F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C1BCE10-152C-4D24-A96E-F110C4BDA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30" y="1718841"/>
            <a:ext cx="378020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Dieser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 ist weit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0CCB1B6-EF37-48AC-9A0D-F01FF09B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30" y="2550876"/>
            <a:ext cx="424346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Wir gehen den geraden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55CB04C-3BF1-46AD-916D-AE0919F9C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30" y="3420035"/>
            <a:ext cx="333617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Ich bin dann mal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855D38A-7F1C-44DA-863F-BB5431E39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30" y="4289194"/>
            <a:ext cx="443743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Er ging, wie immer, früh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865547C7-91EE-43F7-A08C-7EC57584A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30" y="5158353"/>
            <a:ext cx="5804794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latin typeface="Trebuchet MS" pitchFamily="34" charset="0"/>
              </a:rPr>
              <a:t>Das Schlagloch auf dem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 muss </a:t>
            </a:r>
            <a:r>
              <a:rPr lang="de-DE" altLang="de-DE" sz="2400" b="1" kern="0" dirty="0">
                <a:latin typeface="Trebuchet MS" pitchFamily="34" charset="0"/>
              </a:rPr>
              <a:t>WEG</a:t>
            </a:r>
            <a:r>
              <a:rPr lang="de-DE" altLang="de-DE" sz="2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53" name="Textfeld 36">
            <a:extLst>
              <a:ext uri="{FF2B5EF4-FFF2-40B4-BE49-F238E27FC236}">
                <a16:creationId xmlns:a16="http://schemas.microsoft.com/office/drawing/2014/main" id="{E6EC14CE-846A-4011-875E-DD4D45613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0228379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dirty="0">
                <a:latin typeface="Trebuchet MS" panose="020B0603020202020204" pitchFamily="34" charset="0"/>
                <a:ea typeface="+mj-ea"/>
                <a:cs typeface="+mj-cs"/>
              </a:rPr>
              <a:t>Groß oder klein?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dirty="0">
                <a:solidFill>
                  <a:srgbClr val="FF0000"/>
                </a:solidFill>
                <a:latin typeface="Trebuchet MS" panose="020B0603020202020204" pitchFamily="34" charset="0"/>
                <a:ea typeface="+mj-ea"/>
                <a:cs typeface="+mj-cs"/>
              </a:rPr>
              <a:t>Klick auf die blauen Punkte und dann auf die richtige Schreibweise!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CB9E49E-853C-402C-95C1-93136C6FEF80}"/>
              </a:ext>
            </a:extLst>
          </p:cNvPr>
          <p:cNvSpPr txBox="1"/>
          <p:nvPr/>
        </p:nvSpPr>
        <p:spPr>
          <a:xfrm>
            <a:off x="190500" y="6724134"/>
            <a:ext cx="433003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Übungen\Rechtschreibförderung\Mitlautverdoppelung\MV 10 Lernzieldiktat.pptx - Seite 3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433A0B41-BA9E-42B9-A0E5-2ADA208A21A1}"/>
              </a:ext>
            </a:extLst>
          </p:cNvPr>
          <p:cNvSpPr/>
          <p:nvPr/>
        </p:nvSpPr>
        <p:spPr>
          <a:xfrm>
            <a:off x="320506" y="1844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9F1C1E28-5A93-47CF-A0CF-D78A86995E25}"/>
              </a:ext>
            </a:extLst>
          </p:cNvPr>
          <p:cNvSpPr/>
          <p:nvPr/>
        </p:nvSpPr>
        <p:spPr>
          <a:xfrm>
            <a:off x="320506" y="267911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D45D1F64-B187-4C41-91DC-CB9B72801FED}"/>
              </a:ext>
            </a:extLst>
          </p:cNvPr>
          <p:cNvSpPr/>
          <p:nvPr/>
        </p:nvSpPr>
        <p:spPr>
          <a:xfrm>
            <a:off x="320506" y="35505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FFB586C5-3994-4824-A160-9327934E88CD}"/>
              </a:ext>
            </a:extLst>
          </p:cNvPr>
          <p:cNvSpPr/>
          <p:nvPr/>
        </p:nvSpPr>
        <p:spPr>
          <a:xfrm>
            <a:off x="320506" y="44219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CC684DDC-B60C-4254-BB9E-A637E7B2F495}"/>
              </a:ext>
            </a:extLst>
          </p:cNvPr>
          <p:cNvSpPr/>
          <p:nvPr/>
        </p:nvSpPr>
        <p:spPr>
          <a:xfrm>
            <a:off x="320506" y="529334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49F92E4-104D-4D41-B311-2450ACD55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84" y="4756399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623997D-084E-41BB-BA30-15802572C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808" y="4761155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E3182F1-87F9-4D6F-913C-F68B7498C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0" y="5158353"/>
            <a:ext cx="76655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FCEE227-7DE8-4A9F-B550-4E7805FBB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885" y="4763265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919755FF-985E-436C-A3EB-C1FF9DF3D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8901" y="4768021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10D432F-BFB0-4918-ADCA-D9DC94F4F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7629" y="5158353"/>
            <a:ext cx="110412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weg.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413E8747-3745-4B9A-9F3C-84945BE8F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767" y="1268760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50E43E5F-907A-4F64-A20A-3286FC681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855" y="1273516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0AFEE839-1294-4DC6-BB4D-D49A9C5CB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583" y="1701046"/>
            <a:ext cx="76655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37DA0AE-0A8C-4C8F-B2B2-71D0DD1EF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26" y="1305958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CB35F931-3965-4C9E-98E1-00D06E18B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14" y="1310714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A5528C6-2678-4C6D-8EEB-AFE79938C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042" y="1701046"/>
            <a:ext cx="94769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weg.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718BF751-E510-46E2-9BD5-2AD3E39E4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621" y="2148922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52793CD-D9DC-42C4-9C57-AF8EB7F4D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8709" y="2153678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961025D0-7BAE-4E95-B3D5-CB39084D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437" y="2550876"/>
            <a:ext cx="76655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2DF8BB8-2768-489B-971B-ACD0F6F4F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1757" y="3024393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317612C-332D-42CC-8722-036AD5FBC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3845" y="3029149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5D83A616-F0F4-4B9F-B832-0F28E8798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572" y="3419481"/>
            <a:ext cx="118103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weg.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6937F391-E71C-421A-BBA0-5F097584A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883" y="3894106"/>
            <a:ext cx="736099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DA20E67-72B7-4DB5-B112-C3089B817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971" y="3898862"/>
            <a:ext cx="769763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rgbClr val="FF0000"/>
                </a:solidFill>
                <a:latin typeface="Trebuchet MS" pitchFamily="34" charset="0"/>
              </a:rPr>
              <a:t>Weg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7BB3E183-5A3F-4D3F-8563-1D6A47561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98" y="4289194"/>
            <a:ext cx="115041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weg.</a:t>
            </a:r>
          </a:p>
        </p:txBody>
      </p:sp>
    </p:spTree>
    <p:extLst>
      <p:ext uri="{BB962C8B-B14F-4D97-AF65-F5344CB8AC3E}">
        <p14:creationId xmlns:p14="http://schemas.microsoft.com/office/powerpoint/2010/main" val="4284429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/>
      <p:bldP spid="34" grpId="0"/>
      <p:bldP spid="35" grpId="0"/>
      <p:bldP spid="27" grpId="0"/>
      <p:bldP spid="28" grpId="0"/>
      <p:bldP spid="29" grpId="0"/>
      <p:bldP spid="3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4">
            <a:extLst>
              <a:ext uri="{FF2B5EF4-FFF2-40B4-BE49-F238E27FC236}">
                <a16:creationId xmlns:a16="http://schemas.microsoft.com/office/drawing/2014/main" id="{E578D2B8-7928-4F95-BA4F-083313946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Titel: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Quelle:</a:t>
            </a:r>
          </a:p>
        </p:txBody>
      </p:sp>
      <p:sp>
        <p:nvSpPr>
          <p:cNvPr id="12" name="Textfeld 36">
            <a:extLst>
              <a:ext uri="{FF2B5EF4-FFF2-40B4-BE49-F238E27FC236}">
                <a16:creationId xmlns:a16="http://schemas.microsoft.com/office/drawing/2014/main" id="{41D0A479-E452-4265-AAC7-CFEA01347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9" y="19275"/>
            <a:ext cx="11931891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200" b="1" dirty="0">
                <a:latin typeface="Trebuchet MS" panose="020B0603020202020204" pitchFamily="34" charset="0"/>
                <a:ea typeface="+mj-ea"/>
                <a:cs typeface="+mj-cs"/>
              </a:rPr>
              <a:t>Üben macht gescheit!</a:t>
            </a:r>
            <a:endParaRPr kumimoji="0" lang="de-DE" altLang="de-DE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2877C69-7117-4E2A-864F-3505DD13D1B0}"/>
              </a:ext>
            </a:extLst>
          </p:cNvPr>
          <p:cNvSpPr txBox="1"/>
          <p:nvPr/>
        </p:nvSpPr>
        <p:spPr>
          <a:xfrm>
            <a:off x="190500" y="6724134"/>
            <a:ext cx="428194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Übungen\Rechtschreibförderung\Mitlautverdoppelung\MV 01 Grundlagen.pptx - Seite 53</a:t>
            </a:r>
          </a:p>
        </p:txBody>
      </p:sp>
      <p:pic>
        <p:nvPicPr>
          <p:cNvPr id="14" name="Grafik 13" descr="Smiley böse.png">
            <a:extLst>
              <a:ext uri="{FF2B5EF4-FFF2-40B4-BE49-F238E27FC236}">
                <a16:creationId xmlns:a16="http://schemas.microsoft.com/office/drawing/2014/main" id="{255C52B2-563A-4630-8786-CA5E5EC828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65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14" descr="Smiley gut.png">
            <a:extLst>
              <a:ext uri="{FF2B5EF4-FFF2-40B4-BE49-F238E27FC236}">
                <a16:creationId xmlns:a16="http://schemas.microsoft.com/office/drawing/2014/main" id="{D44EA2FC-7A33-42AA-8763-D0CC06DBE3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30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CB1DA7E4-F31B-408E-BB27-9C7275D47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991" y="4076700"/>
            <a:ext cx="76274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</p:spTree>
    <p:extLst>
      <p:ext uri="{BB962C8B-B14F-4D97-AF65-F5344CB8AC3E}">
        <p14:creationId xmlns:p14="http://schemas.microsoft.com/office/powerpoint/2010/main" val="11301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419</Words>
  <Application>Microsoft Office PowerPoint</Application>
  <PresentationFormat>Breitbild</PresentationFormat>
  <Paragraphs>88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2320</cp:revision>
  <cp:lastPrinted>2020-01-26T13:21:09Z</cp:lastPrinted>
  <dcterms:created xsi:type="dcterms:W3CDTF">2012-08-26T07:44:46Z</dcterms:created>
  <dcterms:modified xsi:type="dcterms:W3CDTF">2021-12-16T10:27:14Z</dcterms:modified>
</cp:coreProperties>
</file>