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28"/>
  </p:notesMasterIdLst>
  <p:sldIdLst>
    <p:sldId id="798" r:id="rId8"/>
    <p:sldId id="799" r:id="rId9"/>
    <p:sldId id="800" r:id="rId10"/>
    <p:sldId id="804" r:id="rId11"/>
    <p:sldId id="805" r:id="rId12"/>
    <p:sldId id="828" r:id="rId13"/>
    <p:sldId id="807" r:id="rId14"/>
    <p:sldId id="808" r:id="rId15"/>
    <p:sldId id="809" r:id="rId16"/>
    <p:sldId id="812" r:id="rId17"/>
    <p:sldId id="819" r:id="rId18"/>
    <p:sldId id="820" r:id="rId19"/>
    <p:sldId id="813" r:id="rId20"/>
    <p:sldId id="814" r:id="rId21"/>
    <p:sldId id="815" r:id="rId22"/>
    <p:sldId id="816" r:id="rId23"/>
    <p:sldId id="817" r:id="rId24"/>
    <p:sldId id="818" r:id="rId25"/>
    <p:sldId id="821" r:id="rId26"/>
    <p:sldId id="822" r:id="rId27"/>
  </p:sldIdLst>
  <p:sldSz cx="12192000" cy="6858000"/>
  <p:notesSz cx="6669088" cy="9866313"/>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Standardabschnitt" id="{01B7408D-3758-46C5-A72B-C342A274CB2B}">
          <p14:sldIdLst>
            <p14:sldId id="798"/>
            <p14:sldId id="799"/>
            <p14:sldId id="800"/>
            <p14:sldId id="804"/>
            <p14:sldId id="805"/>
            <p14:sldId id="828"/>
            <p14:sldId id="807"/>
            <p14:sldId id="808"/>
            <p14:sldId id="809"/>
            <p14:sldId id="812"/>
            <p14:sldId id="819"/>
            <p14:sldId id="820"/>
            <p14:sldId id="813"/>
            <p14:sldId id="814"/>
            <p14:sldId id="815"/>
            <p14:sldId id="816"/>
            <p14:sldId id="817"/>
            <p14:sldId id="818"/>
            <p14:sldId id="821"/>
            <p14:sldId id="82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3"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343"/>
    <a:srgbClr val="00F62F"/>
    <a:srgbClr val="0070C0"/>
    <a:srgbClr val="F60000"/>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81" autoAdjust="0"/>
    <p:restoredTop sz="94096" autoAdjust="0"/>
  </p:normalViewPr>
  <p:slideViewPr>
    <p:cSldViewPr>
      <p:cViewPr varScale="1">
        <p:scale>
          <a:sx n="92" d="100"/>
          <a:sy n="92" d="100"/>
        </p:scale>
        <p:origin x="444"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08"/>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microsoft.com/office/2016/11/relationships/changesInfo" Target="changesInfos/changesInfo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B56CFD53-76B3-4FE9-B4D4-872545E55FE4}"/>
    <pc:docChg chg="delSld modSld modSection">
      <pc:chgData name="Siegbert Rudolph" userId="2af4d44886c067cc" providerId="LiveId" clId="{B56CFD53-76B3-4FE9-B4D4-872545E55FE4}" dt="2022-11-30T21:15:20.172" v="83" actId="14100"/>
      <pc:docMkLst>
        <pc:docMk/>
      </pc:docMkLst>
      <pc:sldChg chg="del">
        <pc:chgData name="Siegbert Rudolph" userId="2af4d44886c067cc" providerId="LiveId" clId="{B56CFD53-76B3-4FE9-B4D4-872545E55FE4}" dt="2022-11-30T14:35:26.981" v="0" actId="47"/>
        <pc:sldMkLst>
          <pc:docMk/>
          <pc:sldMk cId="0" sldId="696"/>
        </pc:sldMkLst>
      </pc:sldChg>
      <pc:sldChg chg="del">
        <pc:chgData name="Siegbert Rudolph" userId="2af4d44886c067cc" providerId="LiveId" clId="{B56CFD53-76B3-4FE9-B4D4-872545E55FE4}" dt="2022-11-30T14:35:28.536" v="1" actId="47"/>
        <pc:sldMkLst>
          <pc:docMk/>
          <pc:sldMk cId="1024200633" sldId="748"/>
        </pc:sldMkLst>
      </pc:sldChg>
      <pc:sldChg chg="modSp mod">
        <pc:chgData name="Siegbert Rudolph" userId="2af4d44886c067cc" providerId="LiveId" clId="{B56CFD53-76B3-4FE9-B4D4-872545E55FE4}" dt="2022-11-30T21:15:20.172" v="83" actId="14100"/>
        <pc:sldMkLst>
          <pc:docMk/>
          <pc:sldMk cId="3385925682" sldId="804"/>
        </pc:sldMkLst>
        <pc:spChg chg="mod">
          <ac:chgData name="Siegbert Rudolph" userId="2af4d44886c067cc" providerId="LiveId" clId="{B56CFD53-76B3-4FE9-B4D4-872545E55FE4}" dt="2022-11-30T21:00:35.434" v="59" actId="20577"/>
          <ac:spMkLst>
            <pc:docMk/>
            <pc:sldMk cId="3385925682" sldId="804"/>
            <ac:spMk id="26" creationId="{8099377C-A990-46BC-9AA1-F6E4DB136045}"/>
          </ac:spMkLst>
        </pc:spChg>
        <pc:spChg chg="mod">
          <ac:chgData name="Siegbert Rudolph" userId="2af4d44886c067cc" providerId="LiveId" clId="{B56CFD53-76B3-4FE9-B4D4-872545E55FE4}" dt="2022-11-30T21:15:20.172" v="83" actId="14100"/>
          <ac:spMkLst>
            <pc:docMk/>
            <pc:sldMk cId="3385925682" sldId="804"/>
            <ac:spMk id="38" creationId="{6C849C72-A2D5-4357-A1DA-406215C7FE14}"/>
          </ac:spMkLst>
        </pc:spChg>
      </pc:sldChg>
      <pc:sldChg chg="del">
        <pc:chgData name="Siegbert Rudolph" userId="2af4d44886c067cc" providerId="LiveId" clId="{B56CFD53-76B3-4FE9-B4D4-872545E55FE4}" dt="2022-11-30T14:35:30.976" v="2" actId="47"/>
        <pc:sldMkLst>
          <pc:docMk/>
          <pc:sldMk cId="2520719437" sldId="823"/>
        </pc:sldMkLst>
      </pc:sldChg>
      <pc:sldChg chg="del">
        <pc:chgData name="Siegbert Rudolph" userId="2af4d44886c067cc" providerId="LiveId" clId="{B56CFD53-76B3-4FE9-B4D4-872545E55FE4}" dt="2022-11-30T14:35:32.480" v="3" actId="47"/>
        <pc:sldMkLst>
          <pc:docMk/>
          <pc:sldMk cId="4095214461" sldId="824"/>
        </pc:sldMkLst>
      </pc:sldChg>
      <pc:sldChg chg="del">
        <pc:chgData name="Siegbert Rudolph" userId="2af4d44886c067cc" providerId="LiveId" clId="{B56CFD53-76B3-4FE9-B4D4-872545E55FE4}" dt="2022-11-30T14:35:34.371" v="4" actId="47"/>
        <pc:sldMkLst>
          <pc:docMk/>
          <pc:sldMk cId="3598779987" sldId="825"/>
        </pc:sldMkLst>
      </pc:sldChg>
      <pc:sldChg chg="del">
        <pc:chgData name="Siegbert Rudolph" userId="2af4d44886c067cc" providerId="LiveId" clId="{B56CFD53-76B3-4FE9-B4D4-872545E55FE4}" dt="2022-11-30T14:35:35.804" v="5" actId="47"/>
        <pc:sldMkLst>
          <pc:docMk/>
          <pc:sldMk cId="577465791" sldId="826"/>
        </pc:sldMkLst>
      </pc:sldChg>
      <pc:sldChg chg="del">
        <pc:chgData name="Siegbert Rudolph" userId="2af4d44886c067cc" providerId="LiveId" clId="{B56CFD53-76B3-4FE9-B4D4-872545E55FE4}" dt="2022-11-30T14:35:37.440" v="6" actId="47"/>
        <pc:sldMkLst>
          <pc:docMk/>
          <pc:sldMk cId="854633221" sldId="827"/>
        </pc:sldMkLst>
      </pc:sldChg>
      <pc:sldChg chg="del">
        <pc:chgData name="Siegbert Rudolph" userId="2af4d44886c067cc" providerId="LiveId" clId="{B56CFD53-76B3-4FE9-B4D4-872545E55FE4}" dt="2022-11-30T14:35:39.030" v="7" actId="47"/>
        <pc:sldMkLst>
          <pc:docMk/>
          <pc:sldMk cId="1860494123" sldId="829"/>
        </pc:sldMkLst>
      </pc:sldChg>
      <pc:sldChg chg="del">
        <pc:chgData name="Siegbert Rudolph" userId="2af4d44886c067cc" providerId="LiveId" clId="{B56CFD53-76B3-4FE9-B4D4-872545E55FE4}" dt="2022-11-30T14:35:40.537" v="8" actId="47"/>
        <pc:sldMkLst>
          <pc:docMk/>
          <pc:sldMk cId="1840351033" sldId="830"/>
        </pc:sldMkLst>
      </pc:sldChg>
      <pc:sldChg chg="del">
        <pc:chgData name="Siegbert Rudolph" userId="2af4d44886c067cc" providerId="LiveId" clId="{B56CFD53-76B3-4FE9-B4D4-872545E55FE4}" dt="2022-11-30T14:35:42.298" v="9" actId="47"/>
        <pc:sldMkLst>
          <pc:docMk/>
          <pc:sldMk cId="1219974311" sldId="831"/>
        </pc:sldMkLst>
      </pc:sldChg>
      <pc:sldChg chg="del">
        <pc:chgData name="Siegbert Rudolph" userId="2af4d44886c067cc" providerId="LiveId" clId="{B56CFD53-76B3-4FE9-B4D4-872545E55FE4}" dt="2022-11-30T14:35:43.979" v="10" actId="47"/>
        <pc:sldMkLst>
          <pc:docMk/>
          <pc:sldMk cId="2821865786" sldId="832"/>
        </pc:sldMkLst>
      </pc:sldChg>
      <pc:sldChg chg="del">
        <pc:chgData name="Siegbert Rudolph" userId="2af4d44886c067cc" providerId="LiveId" clId="{B56CFD53-76B3-4FE9-B4D4-872545E55FE4}" dt="2022-11-30T14:35:45.602" v="11" actId="47"/>
        <pc:sldMkLst>
          <pc:docMk/>
          <pc:sldMk cId="2841526703" sldId="833"/>
        </pc:sldMkLst>
      </pc:sldChg>
      <pc:sldChg chg="del">
        <pc:chgData name="Siegbert Rudolph" userId="2af4d44886c067cc" providerId="LiveId" clId="{B56CFD53-76B3-4FE9-B4D4-872545E55FE4}" dt="2022-11-30T14:35:47.409" v="12" actId="47"/>
        <pc:sldMkLst>
          <pc:docMk/>
          <pc:sldMk cId="1992500429" sldId="834"/>
        </pc:sldMkLst>
      </pc:sldChg>
      <pc:sldChg chg="del">
        <pc:chgData name="Siegbert Rudolph" userId="2af4d44886c067cc" providerId="LiveId" clId="{B56CFD53-76B3-4FE9-B4D4-872545E55FE4}" dt="2022-11-30T14:35:49.172" v="13" actId="47"/>
        <pc:sldMkLst>
          <pc:docMk/>
          <pc:sldMk cId="965420541" sldId="835"/>
        </pc:sldMkLst>
      </pc:sldChg>
      <pc:sldChg chg="del">
        <pc:chgData name="Siegbert Rudolph" userId="2af4d44886c067cc" providerId="LiveId" clId="{B56CFD53-76B3-4FE9-B4D4-872545E55FE4}" dt="2022-11-30T14:35:51.164" v="14" actId="47"/>
        <pc:sldMkLst>
          <pc:docMk/>
          <pc:sldMk cId="3436815566" sldId="836"/>
        </pc:sldMkLst>
      </pc:sldChg>
      <pc:sldChg chg="del">
        <pc:chgData name="Siegbert Rudolph" userId="2af4d44886c067cc" providerId="LiveId" clId="{B56CFD53-76B3-4FE9-B4D4-872545E55FE4}" dt="2022-11-30T14:35:52.811" v="15" actId="47"/>
        <pc:sldMkLst>
          <pc:docMk/>
          <pc:sldMk cId="3758763876" sldId="837"/>
        </pc:sldMkLst>
      </pc:sldChg>
      <pc:sldChg chg="del">
        <pc:chgData name="Siegbert Rudolph" userId="2af4d44886c067cc" providerId="LiveId" clId="{B56CFD53-76B3-4FE9-B4D4-872545E55FE4}" dt="2022-11-30T14:35:54.452" v="16" actId="47"/>
        <pc:sldMkLst>
          <pc:docMk/>
          <pc:sldMk cId="438368973" sldId="838"/>
        </pc:sldMkLst>
      </pc:sldChg>
      <pc:sldChg chg="del">
        <pc:chgData name="Siegbert Rudolph" userId="2af4d44886c067cc" providerId="LiveId" clId="{B56CFD53-76B3-4FE9-B4D4-872545E55FE4}" dt="2022-11-30T14:35:56.101" v="17" actId="47"/>
        <pc:sldMkLst>
          <pc:docMk/>
          <pc:sldMk cId="4186406516" sldId="839"/>
        </pc:sldMkLst>
      </pc:sldChg>
      <pc:sldChg chg="del">
        <pc:chgData name="Siegbert Rudolph" userId="2af4d44886c067cc" providerId="LiveId" clId="{B56CFD53-76B3-4FE9-B4D4-872545E55FE4}" dt="2022-11-30T14:35:58.430" v="18" actId="47"/>
        <pc:sldMkLst>
          <pc:docMk/>
          <pc:sldMk cId="2272604340" sldId="840"/>
        </pc:sldMkLst>
      </pc:sldChg>
      <pc:sldChg chg="del">
        <pc:chgData name="Siegbert Rudolph" userId="2af4d44886c067cc" providerId="LiveId" clId="{B56CFD53-76B3-4FE9-B4D4-872545E55FE4}" dt="2022-11-30T14:35:59.902" v="19" actId="47"/>
        <pc:sldMkLst>
          <pc:docMk/>
          <pc:sldMk cId="943954545" sldId="841"/>
        </pc:sldMkLst>
      </pc:sldChg>
      <pc:sldChg chg="del">
        <pc:chgData name="Siegbert Rudolph" userId="2af4d44886c067cc" providerId="LiveId" clId="{B56CFD53-76B3-4FE9-B4D4-872545E55FE4}" dt="2022-11-30T14:36:03.025" v="20" actId="47"/>
        <pc:sldMkLst>
          <pc:docMk/>
          <pc:sldMk cId="3028189393" sldId="84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889250" cy="493789"/>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778250" y="1"/>
            <a:ext cx="2889250" cy="493789"/>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30.11.2022</a:t>
            </a:fld>
            <a:endParaRPr lang="de-DE"/>
          </a:p>
        </p:txBody>
      </p:sp>
      <p:sp>
        <p:nvSpPr>
          <p:cNvPr id="4" name="Folienbildplatzhalter 3"/>
          <p:cNvSpPr>
            <a:spLocks noGrp="1" noRot="1" noChangeAspect="1"/>
          </p:cNvSpPr>
          <p:nvPr>
            <p:ph type="sldImg" idx="2"/>
          </p:nvPr>
        </p:nvSpPr>
        <p:spPr>
          <a:xfrm>
            <a:off x="49213" y="741363"/>
            <a:ext cx="6570662" cy="36972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6" name="Fußzeilenplatzhalter 5"/>
          <p:cNvSpPr>
            <a:spLocks noGrp="1"/>
          </p:cNvSpPr>
          <p:nvPr>
            <p:ph type="ftr" sz="quarter" idx="4"/>
          </p:nvPr>
        </p:nvSpPr>
        <p:spPr>
          <a:xfrm>
            <a:off x="0" y="9370948"/>
            <a:ext cx="2889250" cy="493789"/>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778250" y="9370948"/>
            <a:ext cx="2889250" cy="49378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a:t>
            </a:fld>
            <a:endParaRPr lang="de-DE" dirty="0"/>
          </a:p>
        </p:txBody>
      </p:sp>
    </p:spTree>
    <p:extLst>
      <p:ext uri="{BB962C8B-B14F-4D97-AF65-F5344CB8AC3E}">
        <p14:creationId xmlns:p14="http://schemas.microsoft.com/office/powerpoint/2010/main" val="1168927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10</a:t>
            </a:fld>
            <a:endParaRPr lang="de-DE" dirty="0"/>
          </a:p>
        </p:txBody>
      </p:sp>
    </p:spTree>
    <p:extLst>
      <p:ext uri="{BB962C8B-B14F-4D97-AF65-F5344CB8AC3E}">
        <p14:creationId xmlns:p14="http://schemas.microsoft.com/office/powerpoint/2010/main" val="328068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13</a:t>
            </a:fld>
            <a:endParaRPr lang="de-DE" dirty="0"/>
          </a:p>
        </p:txBody>
      </p:sp>
    </p:spTree>
    <p:extLst>
      <p:ext uri="{BB962C8B-B14F-4D97-AF65-F5344CB8AC3E}">
        <p14:creationId xmlns:p14="http://schemas.microsoft.com/office/powerpoint/2010/main" val="2880948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14</a:t>
            </a:fld>
            <a:endParaRPr lang="de-DE" dirty="0"/>
          </a:p>
        </p:txBody>
      </p:sp>
    </p:spTree>
    <p:extLst>
      <p:ext uri="{BB962C8B-B14F-4D97-AF65-F5344CB8AC3E}">
        <p14:creationId xmlns:p14="http://schemas.microsoft.com/office/powerpoint/2010/main" val="3974307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15</a:t>
            </a:fld>
            <a:endParaRPr lang="de-DE" dirty="0"/>
          </a:p>
        </p:txBody>
      </p:sp>
    </p:spTree>
    <p:extLst>
      <p:ext uri="{BB962C8B-B14F-4D97-AF65-F5344CB8AC3E}">
        <p14:creationId xmlns:p14="http://schemas.microsoft.com/office/powerpoint/2010/main" val="4200406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16</a:t>
            </a:fld>
            <a:endParaRPr lang="de-DE" dirty="0"/>
          </a:p>
        </p:txBody>
      </p:sp>
    </p:spTree>
    <p:extLst>
      <p:ext uri="{BB962C8B-B14F-4D97-AF65-F5344CB8AC3E}">
        <p14:creationId xmlns:p14="http://schemas.microsoft.com/office/powerpoint/2010/main" val="3371091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17</a:t>
            </a:fld>
            <a:endParaRPr lang="de-DE" dirty="0"/>
          </a:p>
        </p:txBody>
      </p:sp>
    </p:spTree>
    <p:extLst>
      <p:ext uri="{BB962C8B-B14F-4D97-AF65-F5344CB8AC3E}">
        <p14:creationId xmlns:p14="http://schemas.microsoft.com/office/powerpoint/2010/main" val="3985408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18</a:t>
            </a:fld>
            <a:endParaRPr lang="de-DE" dirty="0"/>
          </a:p>
        </p:txBody>
      </p:sp>
    </p:spTree>
    <p:extLst>
      <p:ext uri="{BB962C8B-B14F-4D97-AF65-F5344CB8AC3E}">
        <p14:creationId xmlns:p14="http://schemas.microsoft.com/office/powerpoint/2010/main" val="57871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a:t>
            </a:fld>
            <a:endParaRPr lang="de-DE" dirty="0"/>
          </a:p>
        </p:txBody>
      </p:sp>
    </p:spTree>
    <p:extLst>
      <p:ext uri="{BB962C8B-B14F-4D97-AF65-F5344CB8AC3E}">
        <p14:creationId xmlns:p14="http://schemas.microsoft.com/office/powerpoint/2010/main" val="2747605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a:t>
            </a:fld>
            <a:endParaRPr lang="de-DE" dirty="0"/>
          </a:p>
        </p:txBody>
      </p:sp>
    </p:spTree>
    <p:extLst>
      <p:ext uri="{BB962C8B-B14F-4D97-AF65-F5344CB8AC3E}">
        <p14:creationId xmlns:p14="http://schemas.microsoft.com/office/powerpoint/2010/main" val="82696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4</a:t>
            </a:fld>
            <a:endParaRPr lang="de-DE" dirty="0"/>
          </a:p>
        </p:txBody>
      </p:sp>
    </p:spTree>
    <p:extLst>
      <p:ext uri="{BB962C8B-B14F-4D97-AF65-F5344CB8AC3E}">
        <p14:creationId xmlns:p14="http://schemas.microsoft.com/office/powerpoint/2010/main" val="3892814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5</a:t>
            </a:fld>
            <a:endParaRPr lang="de-DE" dirty="0"/>
          </a:p>
        </p:txBody>
      </p:sp>
    </p:spTree>
    <p:extLst>
      <p:ext uri="{BB962C8B-B14F-4D97-AF65-F5344CB8AC3E}">
        <p14:creationId xmlns:p14="http://schemas.microsoft.com/office/powerpoint/2010/main" val="1309603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6</a:t>
            </a:fld>
            <a:endParaRPr lang="de-DE" dirty="0"/>
          </a:p>
        </p:txBody>
      </p:sp>
    </p:spTree>
    <p:extLst>
      <p:ext uri="{BB962C8B-B14F-4D97-AF65-F5344CB8AC3E}">
        <p14:creationId xmlns:p14="http://schemas.microsoft.com/office/powerpoint/2010/main" val="278357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7</a:t>
            </a:fld>
            <a:endParaRPr lang="de-DE" dirty="0"/>
          </a:p>
        </p:txBody>
      </p:sp>
    </p:spTree>
    <p:extLst>
      <p:ext uri="{BB962C8B-B14F-4D97-AF65-F5344CB8AC3E}">
        <p14:creationId xmlns:p14="http://schemas.microsoft.com/office/powerpoint/2010/main" val="4046406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8</a:t>
            </a:fld>
            <a:endParaRPr lang="de-DE" dirty="0"/>
          </a:p>
        </p:txBody>
      </p:sp>
    </p:spTree>
    <p:extLst>
      <p:ext uri="{BB962C8B-B14F-4D97-AF65-F5344CB8AC3E}">
        <p14:creationId xmlns:p14="http://schemas.microsoft.com/office/powerpoint/2010/main" val="3833681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9</a:t>
            </a:fld>
            <a:endParaRPr lang="de-DE" dirty="0"/>
          </a:p>
        </p:txBody>
      </p:sp>
    </p:spTree>
    <p:extLst>
      <p:ext uri="{BB962C8B-B14F-4D97-AF65-F5344CB8AC3E}">
        <p14:creationId xmlns:p14="http://schemas.microsoft.com/office/powerpoint/2010/main" val="41607235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feld 127">
            <a:extLst>
              <a:ext uri="{FF2B5EF4-FFF2-40B4-BE49-F238E27FC236}">
                <a16:creationId xmlns:a16="http://schemas.microsoft.com/office/drawing/2014/main" id="{A0086401-491F-489C-B4F5-D6B506AF6618}"/>
              </a:ext>
            </a:extLst>
          </p:cNvPr>
          <p:cNvSpPr txBox="1">
            <a:spLocks noChangeArrowheads="1"/>
          </p:cNvSpPr>
          <p:nvPr/>
        </p:nvSpPr>
        <p:spPr bwMode="auto">
          <a:xfrm>
            <a:off x="191344" y="4725873"/>
            <a:ext cx="8638903" cy="155369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Paul  zieht  Hose  Hemd  und  Pullover  an.  Er  freut  sich  auf  die</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abwechslungsreichen  interessanten  Unterrichtsstunden.  Heute</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stehen  Mathe  Deutsch  HSU  und  Musik  auf  dem  Stundenplan.</a:t>
            </a:r>
          </a:p>
        </p:txBody>
      </p:sp>
      <p:sp>
        <p:nvSpPr>
          <p:cNvPr id="106" name="Textfeld 105">
            <a:extLst>
              <a:ext uri="{FF2B5EF4-FFF2-40B4-BE49-F238E27FC236}">
                <a16:creationId xmlns:a16="http://schemas.microsoft.com/office/drawing/2014/main" id="{322788AE-9C22-4976-9A86-CEEA164419B5}"/>
              </a:ext>
            </a:extLst>
          </p:cNvPr>
          <p:cNvSpPr txBox="1">
            <a:spLocks noChangeArrowheads="1"/>
          </p:cNvSpPr>
          <p:nvPr/>
        </p:nvSpPr>
        <p:spPr bwMode="auto">
          <a:xfrm>
            <a:off x="2096214" y="2540888"/>
            <a:ext cx="475322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Heute ist ein schöner, sonniger Tag.</a:t>
            </a:r>
          </a:p>
        </p:txBody>
      </p:sp>
      <p:sp>
        <p:nvSpPr>
          <p:cNvPr id="105" name="Textfeld 104">
            <a:extLst>
              <a:ext uri="{FF2B5EF4-FFF2-40B4-BE49-F238E27FC236}">
                <a16:creationId xmlns:a16="http://schemas.microsoft.com/office/drawing/2014/main" id="{0A14F30F-E993-4326-9C97-0ACE5965AC97}"/>
              </a:ext>
            </a:extLst>
          </p:cNvPr>
          <p:cNvSpPr txBox="1">
            <a:spLocks noChangeArrowheads="1"/>
          </p:cNvSpPr>
          <p:nvPr/>
        </p:nvSpPr>
        <p:spPr bwMode="auto">
          <a:xfrm>
            <a:off x="2096214" y="2062009"/>
            <a:ext cx="579998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Susis Lieblingsfächer: Mathe, Musik, Turnen.</a:t>
            </a: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01	Aufzählungen</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24" name="Textfeld 23">
            <a:extLst>
              <a:ext uri="{FF2B5EF4-FFF2-40B4-BE49-F238E27FC236}">
                <a16:creationId xmlns:a16="http://schemas.microsoft.com/office/drawing/2014/main" id="{E8680195-DDCB-4482-AF78-D72E3C63D6E7}"/>
              </a:ext>
            </a:extLst>
          </p:cNvPr>
          <p:cNvSpPr txBox="1">
            <a:spLocks noChangeArrowheads="1"/>
          </p:cNvSpPr>
          <p:nvPr/>
        </p:nvSpPr>
        <p:spPr bwMode="auto">
          <a:xfrm>
            <a:off x="154442" y="1056589"/>
            <a:ext cx="6987810" cy="89255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Aufzählungen werden durch _____________ getrennt.</a:t>
            </a:r>
          </a:p>
          <a:p>
            <a:pPr eaLnBrk="1" fontAlgn="auto" hangingPunct="1">
              <a:spcBef>
                <a:spcPts val="0"/>
              </a:spcBef>
              <a:spcAft>
                <a:spcPts val="0"/>
              </a:spcAft>
              <a:buNone/>
              <a:defRPr/>
            </a:pPr>
            <a:endParaRPr lang="de-DE" sz="800" kern="0" dirty="0">
              <a:latin typeface="Trebuchet MS" pitchFamily="34" charset="0"/>
            </a:endParaRPr>
          </a:p>
          <a:p>
            <a:pPr eaLnBrk="1" fontAlgn="auto" hangingPunct="1">
              <a:spcBef>
                <a:spcPts val="0"/>
              </a:spcBef>
              <a:spcAft>
                <a:spcPts val="0"/>
              </a:spcAft>
              <a:buNone/>
              <a:defRPr/>
            </a:pPr>
            <a:r>
              <a:rPr lang="de-DE" sz="2200" kern="0" dirty="0">
                <a:solidFill>
                  <a:srgbClr val="FF0000"/>
                </a:solidFill>
                <a:latin typeface="Trebuchet MS" pitchFamily="34" charset="0"/>
              </a:rPr>
              <a:t>Kennzeichne die Wörter, die Aufzählungen sind.</a:t>
            </a:r>
          </a:p>
        </p:txBody>
      </p:sp>
      <p:sp>
        <p:nvSpPr>
          <p:cNvPr id="124" name="Textfeld 123">
            <a:extLst>
              <a:ext uri="{FF2B5EF4-FFF2-40B4-BE49-F238E27FC236}">
                <a16:creationId xmlns:a16="http://schemas.microsoft.com/office/drawing/2014/main" id="{48773CBF-6504-40EF-BCA5-8029E349DB01}"/>
              </a:ext>
            </a:extLst>
          </p:cNvPr>
          <p:cNvSpPr txBox="1">
            <a:spLocks noChangeArrowheads="1"/>
          </p:cNvSpPr>
          <p:nvPr/>
        </p:nvSpPr>
        <p:spPr bwMode="auto">
          <a:xfrm>
            <a:off x="120382" y="3185100"/>
            <a:ext cx="11808266" cy="892552"/>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Aufzählungen werden durch Komma getrennt, es sei denn, sie sind mit einem Bindewort </a:t>
            </a:r>
          </a:p>
          <a:p>
            <a:pPr eaLnBrk="1" fontAlgn="auto" hangingPunct="1">
              <a:spcBef>
                <a:spcPts val="0"/>
              </a:spcBef>
              <a:spcAft>
                <a:spcPts val="0"/>
              </a:spcAft>
              <a:buNone/>
              <a:defRPr/>
            </a:pPr>
            <a:endParaRPr lang="de-DE" sz="800" kern="0" dirty="0">
              <a:latin typeface="Trebuchet MS" pitchFamily="34" charset="0"/>
            </a:endParaRPr>
          </a:p>
          <a:p>
            <a:pPr eaLnBrk="1" fontAlgn="auto" hangingPunct="1">
              <a:spcBef>
                <a:spcPts val="0"/>
              </a:spcBef>
              <a:spcAft>
                <a:spcPts val="0"/>
              </a:spcAft>
              <a:buNone/>
              <a:defRPr/>
            </a:pPr>
            <a:r>
              <a:rPr lang="de-DE" sz="2200" kern="0" dirty="0">
                <a:latin typeface="Trebuchet MS" pitchFamily="34" charset="0"/>
              </a:rPr>
              <a:t>(Beispiele für passende Bindewörter __________________) verbunden.</a:t>
            </a:r>
          </a:p>
        </p:txBody>
      </p:sp>
      <p:sp>
        <p:nvSpPr>
          <p:cNvPr id="127" name="Textfeld 126">
            <a:extLst>
              <a:ext uri="{FF2B5EF4-FFF2-40B4-BE49-F238E27FC236}">
                <a16:creationId xmlns:a16="http://schemas.microsoft.com/office/drawing/2014/main" id="{EDB656F7-F735-424A-9256-0949CDDE4664}"/>
              </a:ext>
            </a:extLst>
          </p:cNvPr>
          <p:cNvSpPr txBox="1">
            <a:spLocks noChangeArrowheads="1"/>
          </p:cNvSpPr>
          <p:nvPr/>
        </p:nvSpPr>
        <p:spPr bwMode="auto">
          <a:xfrm>
            <a:off x="154442" y="4221817"/>
            <a:ext cx="314060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rgbClr val="FF0000"/>
                </a:solidFill>
                <a:latin typeface="Trebuchet MS" pitchFamily="34" charset="0"/>
              </a:rPr>
              <a:t>Setze die Kommas ein! </a:t>
            </a:r>
          </a:p>
        </p:txBody>
      </p:sp>
      <p:sp>
        <p:nvSpPr>
          <p:cNvPr id="3" name="Rechteck 2">
            <a:extLst>
              <a:ext uri="{FF2B5EF4-FFF2-40B4-BE49-F238E27FC236}">
                <a16:creationId xmlns:a16="http://schemas.microsoft.com/office/drawing/2014/main" id="{DC791E87-9F70-4780-2239-1B28852FDBAB}"/>
              </a:ext>
            </a:extLst>
          </p:cNvPr>
          <p:cNvSpPr/>
          <p:nvPr/>
        </p:nvSpPr>
        <p:spPr>
          <a:xfrm>
            <a:off x="8288335" y="6403270"/>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810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10	Komma bei Grundform von Verben mit zu</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5" name="Textfeld 4">
            <a:extLst>
              <a:ext uri="{FF2B5EF4-FFF2-40B4-BE49-F238E27FC236}">
                <a16:creationId xmlns:a16="http://schemas.microsoft.com/office/drawing/2014/main" id="{0CA76199-EAFF-4800-8D64-6971B2307D13}"/>
              </a:ext>
            </a:extLst>
          </p:cNvPr>
          <p:cNvSpPr txBox="1">
            <a:spLocks noChangeArrowheads="1"/>
          </p:cNvSpPr>
          <p:nvPr/>
        </p:nvSpPr>
        <p:spPr bwMode="auto">
          <a:xfrm>
            <a:off x="260108" y="1052736"/>
            <a:ext cx="1108348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Verben in der Grundform werden mit dem Fachbegriff ( _____________ ) bezeichnet.</a:t>
            </a:r>
            <a:endParaRPr lang="de-DE" sz="2200" b="1" kern="0" dirty="0">
              <a:solidFill>
                <a:srgbClr val="FF0000"/>
              </a:solidFill>
              <a:latin typeface="Trebuchet MS" pitchFamily="34" charset="0"/>
            </a:endParaRPr>
          </a:p>
        </p:txBody>
      </p:sp>
      <p:sp>
        <p:nvSpPr>
          <p:cNvPr id="7" name="Textfeld 6">
            <a:extLst>
              <a:ext uri="{FF2B5EF4-FFF2-40B4-BE49-F238E27FC236}">
                <a16:creationId xmlns:a16="http://schemas.microsoft.com/office/drawing/2014/main" id="{5B15733D-539C-4F8F-B12E-11CB2D217C94}"/>
              </a:ext>
            </a:extLst>
          </p:cNvPr>
          <p:cNvSpPr txBox="1">
            <a:spLocks noChangeArrowheads="1"/>
          </p:cNvSpPr>
          <p:nvPr/>
        </p:nvSpPr>
        <p:spPr bwMode="auto">
          <a:xfrm>
            <a:off x="260108" y="2564904"/>
            <a:ext cx="11554766"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In einigen Fällen kommt kein Komma, in anderen kann oder muss man ein Komma setzen.</a:t>
            </a:r>
          </a:p>
          <a:p>
            <a:pPr lvl="0" eaLnBrk="1" fontAlgn="auto" hangingPunct="1">
              <a:spcBef>
                <a:spcPts val="0"/>
              </a:spcBef>
              <a:spcAft>
                <a:spcPts val="0"/>
              </a:spcAft>
              <a:buNone/>
              <a:defRPr/>
            </a:pPr>
            <a:r>
              <a:rPr lang="de-DE" sz="2200" kern="0" dirty="0">
                <a:latin typeface="Trebuchet MS" pitchFamily="34" charset="0"/>
              </a:rPr>
              <a:t>Was ist also die einfachste Regel für Dich bei einem Infinitiv, der mit zu gebraucht wird?</a:t>
            </a:r>
          </a:p>
          <a:p>
            <a:pPr lvl="0" eaLnBrk="1" fontAlgn="auto" hangingPunct="1">
              <a:spcBef>
                <a:spcPts val="0"/>
              </a:spcBef>
              <a:spcAft>
                <a:spcPts val="0"/>
              </a:spcAft>
              <a:buNone/>
              <a:defRPr/>
            </a:pPr>
            <a:r>
              <a:rPr lang="de-DE" sz="2200" kern="0" dirty="0">
                <a:solidFill>
                  <a:srgbClr val="FF0000"/>
                </a:solidFill>
                <a:latin typeface="Trebuchet MS" pitchFamily="34" charset="0"/>
              </a:rPr>
              <a:t>Streiche die unpassende Vorgehensweise durch!</a:t>
            </a:r>
          </a:p>
        </p:txBody>
      </p:sp>
      <p:sp>
        <p:nvSpPr>
          <p:cNvPr id="11" name="Textfeld 10">
            <a:extLst>
              <a:ext uri="{FF2B5EF4-FFF2-40B4-BE49-F238E27FC236}">
                <a16:creationId xmlns:a16="http://schemas.microsoft.com/office/drawing/2014/main" id="{F8FF000B-5336-9900-96C4-A0198221722A}"/>
              </a:ext>
            </a:extLst>
          </p:cNvPr>
          <p:cNvSpPr txBox="1">
            <a:spLocks noChangeArrowheads="1"/>
          </p:cNvSpPr>
          <p:nvPr/>
        </p:nvSpPr>
        <p:spPr bwMode="auto">
          <a:xfrm>
            <a:off x="260108" y="3717849"/>
            <a:ext cx="695414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Ich setze immer ein Komma,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es das Verständnis erleichtert und nicht stört!! </a:t>
            </a:r>
            <a:endParaRPr lang="de-DE" sz="2200" kern="0" dirty="0">
              <a:solidFill>
                <a:srgbClr val="FF0000"/>
              </a:solidFill>
              <a:latin typeface="Trebuchet MS" pitchFamily="34" charset="0"/>
            </a:endParaRPr>
          </a:p>
        </p:txBody>
      </p:sp>
      <p:sp>
        <p:nvSpPr>
          <p:cNvPr id="39" name="Textfeld 38">
            <a:extLst>
              <a:ext uri="{FF2B5EF4-FFF2-40B4-BE49-F238E27FC236}">
                <a16:creationId xmlns:a16="http://schemas.microsoft.com/office/drawing/2014/main" id="{EF254150-6B51-A096-1681-6DA32CF3F407}"/>
              </a:ext>
            </a:extLst>
          </p:cNvPr>
          <p:cNvSpPr txBox="1">
            <a:spLocks noChangeArrowheads="1"/>
          </p:cNvSpPr>
          <p:nvPr/>
        </p:nvSpPr>
        <p:spPr bwMode="auto">
          <a:xfrm>
            <a:off x="7619250" y="3717032"/>
            <a:ext cx="351731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Ich setze das Komma nur,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es zwingend ist!</a:t>
            </a:r>
            <a:endParaRPr lang="de-DE" sz="2200" kern="0" dirty="0">
              <a:solidFill>
                <a:srgbClr val="FF0000"/>
              </a:solidFill>
              <a:latin typeface="Trebuchet MS" pitchFamily="34" charset="0"/>
            </a:endParaRPr>
          </a:p>
        </p:txBody>
      </p:sp>
      <p:sp>
        <p:nvSpPr>
          <p:cNvPr id="41" name="Textfeld 40">
            <a:extLst>
              <a:ext uri="{FF2B5EF4-FFF2-40B4-BE49-F238E27FC236}">
                <a16:creationId xmlns:a16="http://schemas.microsoft.com/office/drawing/2014/main" id="{E9038D88-2E69-4E3C-5974-2D80FDC5845A}"/>
              </a:ext>
            </a:extLst>
          </p:cNvPr>
          <p:cNvSpPr txBox="1">
            <a:spLocks noChangeArrowheads="1"/>
          </p:cNvSpPr>
          <p:nvPr/>
        </p:nvSpPr>
        <p:spPr bwMode="auto">
          <a:xfrm>
            <a:off x="260108" y="1548958"/>
            <a:ext cx="8020144" cy="89255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Manchmal wird der Infinitiv mit der Präposition </a:t>
            </a:r>
            <a:r>
              <a:rPr lang="de-DE" sz="2200" b="1" i="1" kern="0" dirty="0">
                <a:latin typeface="Trebuchet MS" pitchFamily="34" charset="0"/>
              </a:rPr>
              <a:t>zu</a:t>
            </a:r>
            <a:r>
              <a:rPr lang="de-DE" sz="2200" kern="0" dirty="0">
                <a:latin typeface="Trebuchet MS" pitchFamily="34" charset="0"/>
              </a:rPr>
              <a:t> gebraucht.</a:t>
            </a:r>
          </a:p>
          <a:p>
            <a:pPr lvl="0" eaLnBrk="1" fontAlgn="auto" hangingPunct="1">
              <a:spcBef>
                <a:spcPts val="0"/>
              </a:spcBef>
              <a:spcAft>
                <a:spcPts val="0"/>
              </a:spcAft>
              <a:buNone/>
              <a:defRPr/>
            </a:pPr>
            <a:endParaRPr lang="de-DE" sz="8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Beispiel: _______________________________</a:t>
            </a:r>
          </a:p>
        </p:txBody>
      </p:sp>
      <p:sp>
        <p:nvSpPr>
          <p:cNvPr id="2" name="Rechteck 1">
            <a:extLst>
              <a:ext uri="{FF2B5EF4-FFF2-40B4-BE49-F238E27FC236}">
                <a16:creationId xmlns:a16="http://schemas.microsoft.com/office/drawing/2014/main" id="{3FC92962-6360-30D1-9576-3619A9ECDC78}"/>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6633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A8FF0-C6F8-9858-1AD0-730D81938C6B}"/>
              </a:ext>
            </a:extLst>
          </p:cNvPr>
          <p:cNvSpPr>
            <a:spLocks noGrp="1"/>
          </p:cNvSpPr>
          <p:nvPr>
            <p:ph type="title"/>
          </p:nvPr>
        </p:nvSpPr>
        <p:spPr>
          <a:xfrm>
            <a:off x="260109" y="1004"/>
            <a:ext cx="10515600" cy="434312"/>
          </a:xfrm>
        </p:spPr>
        <p:txBody>
          <a:bodyPr/>
          <a:lstStyle/>
          <a:p>
            <a:r>
              <a:rPr lang="de-DE" sz="2200" b="1" dirty="0">
                <a:solidFill>
                  <a:schemeClr val="accent1"/>
                </a:solidFill>
              </a:rPr>
              <a:t>11	Komma bei Verben in Grundform mit zu</a:t>
            </a:r>
            <a:br>
              <a:rPr lang="de-DE" sz="2200" dirty="0">
                <a:solidFill>
                  <a:schemeClr val="accent1"/>
                </a:solidFill>
              </a:rPr>
            </a:br>
            <a:endParaRPr lang="de-DE" sz="2200" dirty="0">
              <a:solidFill>
                <a:schemeClr val="accent1"/>
              </a:solidFill>
            </a:endParaRPr>
          </a:p>
        </p:txBody>
      </p:sp>
      <p:sp>
        <p:nvSpPr>
          <p:cNvPr id="3" name="Foliennummernplatzhalter 2">
            <a:extLst>
              <a:ext uri="{FF2B5EF4-FFF2-40B4-BE49-F238E27FC236}">
                <a16:creationId xmlns:a16="http://schemas.microsoft.com/office/drawing/2014/main" id="{2224039E-12E8-7807-579B-EA7A50327480}"/>
              </a:ext>
            </a:extLst>
          </p:cNvPr>
          <p:cNvSpPr>
            <a:spLocks noGrp="1"/>
          </p:cNvSpPr>
          <p:nvPr>
            <p:ph type="sldNum" sz="quarter" idx="12"/>
          </p:nvPr>
        </p:nvSpPr>
        <p:spPr/>
        <p:txBody>
          <a:bodyPr/>
          <a:lstStyle/>
          <a:p>
            <a:fld id="{C9CD412D-C60F-4771-A1CB-FFD7B5773953}" type="slidenum">
              <a:rPr lang="de-DE" smtClean="0"/>
              <a:pPr/>
              <a:t>11</a:t>
            </a:fld>
            <a:endParaRPr lang="de-DE" dirty="0"/>
          </a:p>
        </p:txBody>
      </p:sp>
      <p:sp>
        <p:nvSpPr>
          <p:cNvPr id="4" name="Textfeld 3">
            <a:extLst>
              <a:ext uri="{FF2B5EF4-FFF2-40B4-BE49-F238E27FC236}">
                <a16:creationId xmlns:a16="http://schemas.microsoft.com/office/drawing/2014/main" id="{7E8DFCA6-DFA8-6CDC-B359-136CBC671AAD}"/>
              </a:ext>
            </a:extLst>
          </p:cNvPr>
          <p:cNvSpPr txBox="1"/>
          <p:nvPr/>
        </p:nvSpPr>
        <p:spPr>
          <a:xfrm>
            <a:off x="260108" y="466071"/>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Setz die Kommas ein!</a:t>
            </a:r>
          </a:p>
        </p:txBody>
      </p:sp>
      <p:sp>
        <p:nvSpPr>
          <p:cNvPr id="6" name="Textfeld 5">
            <a:extLst>
              <a:ext uri="{FF2B5EF4-FFF2-40B4-BE49-F238E27FC236}">
                <a16:creationId xmlns:a16="http://schemas.microsoft.com/office/drawing/2014/main" id="{5D98C1E8-502E-8CB1-079D-9C381DBFA0B6}"/>
              </a:ext>
            </a:extLst>
          </p:cNvPr>
          <p:cNvSpPr txBox="1">
            <a:spLocks noChangeArrowheads="1"/>
          </p:cNvSpPr>
          <p:nvPr/>
        </p:nvSpPr>
        <p:spPr bwMode="auto">
          <a:xfrm>
            <a:off x="238765" y="1268760"/>
            <a:ext cx="6505307" cy="4272388"/>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Paula  vergisst  nie  sich  zu  bedanken.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albern</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über  jeden  Witz  laut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albern  laut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ging  in  den  Keller</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um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sagte  dies</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ohne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nahm  sich  fest  vor</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nicht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Nicht  zu  lachen</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das  war  sein  fester  Vorsatz.</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sein  fester  Vorsatz  nicht  zu  lachen.</a:t>
            </a:r>
          </a:p>
        </p:txBody>
      </p:sp>
      <p:sp>
        <p:nvSpPr>
          <p:cNvPr id="31" name="Rechteck 30">
            <a:extLst>
              <a:ext uri="{FF2B5EF4-FFF2-40B4-BE49-F238E27FC236}">
                <a16:creationId xmlns:a16="http://schemas.microsoft.com/office/drawing/2014/main" id="{DEA63763-76D2-C88D-688E-F506D4303685}"/>
              </a:ext>
            </a:extLst>
          </p:cNvPr>
          <p:cNvSpPr/>
          <p:nvPr/>
        </p:nvSpPr>
        <p:spPr>
          <a:xfrm>
            <a:off x="6708872" y="1911216"/>
            <a:ext cx="5051383" cy="430887"/>
          </a:xfrm>
          <a:prstGeom prst="rect">
            <a:avLst/>
          </a:prstGeom>
        </p:spPr>
        <p:txBody>
          <a:bodyPr wrap="none">
            <a:spAutoFit/>
          </a:bodyPr>
          <a:lstStyle/>
          <a:p>
            <a:r>
              <a:rPr lang="de-DE" sz="2200" kern="0">
                <a:latin typeface="Trebuchet MS" pitchFamily="34" charset="0"/>
              </a:rPr>
              <a:t>_________________________________</a:t>
            </a:r>
            <a:endParaRPr lang="de-DE" sz="2200" dirty="0"/>
          </a:p>
        </p:txBody>
      </p:sp>
      <p:sp>
        <p:nvSpPr>
          <p:cNvPr id="32" name="Rechteck 31">
            <a:extLst>
              <a:ext uri="{FF2B5EF4-FFF2-40B4-BE49-F238E27FC236}">
                <a16:creationId xmlns:a16="http://schemas.microsoft.com/office/drawing/2014/main" id="{FD6150BF-F6FC-33FE-D3CB-C507AA081E87}"/>
              </a:ext>
            </a:extLst>
          </p:cNvPr>
          <p:cNvSpPr/>
          <p:nvPr/>
        </p:nvSpPr>
        <p:spPr>
          <a:xfrm>
            <a:off x="6708872" y="1377841"/>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3" name="Rechteck 32">
            <a:extLst>
              <a:ext uri="{FF2B5EF4-FFF2-40B4-BE49-F238E27FC236}">
                <a16:creationId xmlns:a16="http://schemas.microsoft.com/office/drawing/2014/main" id="{D0D5A690-F19A-C643-78BB-CFA2108EC648}"/>
              </a:ext>
            </a:extLst>
          </p:cNvPr>
          <p:cNvSpPr/>
          <p:nvPr/>
        </p:nvSpPr>
        <p:spPr>
          <a:xfrm>
            <a:off x="6708872" y="2977966"/>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4" name="Rechteck 33">
            <a:extLst>
              <a:ext uri="{FF2B5EF4-FFF2-40B4-BE49-F238E27FC236}">
                <a16:creationId xmlns:a16="http://schemas.microsoft.com/office/drawing/2014/main" id="{8CBFD8F7-7BE9-56F8-B156-542A1CE265D9}"/>
              </a:ext>
            </a:extLst>
          </p:cNvPr>
          <p:cNvSpPr/>
          <p:nvPr/>
        </p:nvSpPr>
        <p:spPr>
          <a:xfrm>
            <a:off x="6708872" y="3511341"/>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5" name="Rechteck 34">
            <a:extLst>
              <a:ext uri="{FF2B5EF4-FFF2-40B4-BE49-F238E27FC236}">
                <a16:creationId xmlns:a16="http://schemas.microsoft.com/office/drawing/2014/main" id="{8F8CDD60-0355-CF85-2898-97735E2EB0B5}"/>
              </a:ext>
            </a:extLst>
          </p:cNvPr>
          <p:cNvSpPr/>
          <p:nvPr/>
        </p:nvSpPr>
        <p:spPr>
          <a:xfrm>
            <a:off x="6708872" y="4044716"/>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6" name="Rechteck 35">
            <a:extLst>
              <a:ext uri="{FF2B5EF4-FFF2-40B4-BE49-F238E27FC236}">
                <a16:creationId xmlns:a16="http://schemas.microsoft.com/office/drawing/2014/main" id="{BA44F8AD-1CBF-6237-7B8A-F0AF21DE7710}"/>
              </a:ext>
            </a:extLst>
          </p:cNvPr>
          <p:cNvSpPr/>
          <p:nvPr/>
        </p:nvSpPr>
        <p:spPr>
          <a:xfrm>
            <a:off x="6708872" y="4578092"/>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9" name="Rechteck 38">
            <a:extLst>
              <a:ext uri="{FF2B5EF4-FFF2-40B4-BE49-F238E27FC236}">
                <a16:creationId xmlns:a16="http://schemas.microsoft.com/office/drawing/2014/main" id="{3F33DEDB-7F50-F439-7024-35BFEDA16891}"/>
              </a:ext>
            </a:extLst>
          </p:cNvPr>
          <p:cNvSpPr/>
          <p:nvPr/>
        </p:nvSpPr>
        <p:spPr>
          <a:xfrm>
            <a:off x="6708872" y="2444591"/>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42" name="Rechteck 41">
            <a:extLst>
              <a:ext uri="{FF2B5EF4-FFF2-40B4-BE49-F238E27FC236}">
                <a16:creationId xmlns:a16="http://schemas.microsoft.com/office/drawing/2014/main" id="{4CAAA9A7-5A3A-B2B8-C950-12950A8A6545}"/>
              </a:ext>
            </a:extLst>
          </p:cNvPr>
          <p:cNvSpPr/>
          <p:nvPr/>
        </p:nvSpPr>
        <p:spPr>
          <a:xfrm>
            <a:off x="6708872" y="5105587"/>
            <a:ext cx="5198859"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7" name="Rechteck 6">
            <a:extLst>
              <a:ext uri="{FF2B5EF4-FFF2-40B4-BE49-F238E27FC236}">
                <a16:creationId xmlns:a16="http://schemas.microsoft.com/office/drawing/2014/main" id="{70865EF8-0E83-9955-EE8B-21658866711A}"/>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25815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A8FF0-C6F8-9858-1AD0-730D81938C6B}"/>
              </a:ext>
            </a:extLst>
          </p:cNvPr>
          <p:cNvSpPr>
            <a:spLocks noGrp="1"/>
          </p:cNvSpPr>
          <p:nvPr>
            <p:ph type="title"/>
          </p:nvPr>
        </p:nvSpPr>
        <p:spPr>
          <a:xfrm>
            <a:off x="260109" y="1004"/>
            <a:ext cx="10515600" cy="434312"/>
          </a:xfrm>
        </p:spPr>
        <p:txBody>
          <a:bodyPr/>
          <a:lstStyle/>
          <a:p>
            <a:r>
              <a:rPr lang="de-DE" sz="2200" b="1" dirty="0">
                <a:solidFill>
                  <a:schemeClr val="accent1"/>
                </a:solidFill>
              </a:rPr>
              <a:t>12	Kein Komma bei Verben in Grundform mit zu</a:t>
            </a:r>
            <a:br>
              <a:rPr lang="de-DE" sz="2200" dirty="0">
                <a:solidFill>
                  <a:schemeClr val="accent1"/>
                </a:solidFill>
              </a:rPr>
            </a:br>
            <a:endParaRPr lang="de-DE" sz="2200" dirty="0">
              <a:solidFill>
                <a:schemeClr val="accent1"/>
              </a:solidFill>
            </a:endParaRPr>
          </a:p>
        </p:txBody>
      </p:sp>
      <p:sp>
        <p:nvSpPr>
          <p:cNvPr id="3" name="Foliennummernplatzhalter 2">
            <a:extLst>
              <a:ext uri="{FF2B5EF4-FFF2-40B4-BE49-F238E27FC236}">
                <a16:creationId xmlns:a16="http://schemas.microsoft.com/office/drawing/2014/main" id="{2224039E-12E8-7807-579B-EA7A50327480}"/>
              </a:ext>
            </a:extLst>
          </p:cNvPr>
          <p:cNvSpPr>
            <a:spLocks noGrp="1"/>
          </p:cNvSpPr>
          <p:nvPr>
            <p:ph type="sldNum" sz="quarter" idx="12"/>
          </p:nvPr>
        </p:nvSpPr>
        <p:spPr/>
        <p:txBody>
          <a:bodyPr/>
          <a:lstStyle/>
          <a:p>
            <a:fld id="{C9CD412D-C60F-4771-A1CB-FFD7B5773953}" type="slidenum">
              <a:rPr lang="de-DE" smtClean="0"/>
              <a:pPr/>
              <a:t>12</a:t>
            </a:fld>
            <a:endParaRPr lang="de-DE" dirty="0"/>
          </a:p>
        </p:txBody>
      </p:sp>
      <p:sp>
        <p:nvSpPr>
          <p:cNvPr id="4" name="Textfeld 3">
            <a:extLst>
              <a:ext uri="{FF2B5EF4-FFF2-40B4-BE49-F238E27FC236}">
                <a16:creationId xmlns:a16="http://schemas.microsoft.com/office/drawing/2014/main" id="{7E8DFCA6-DFA8-6CDC-B359-136CBC671AAD}"/>
              </a:ext>
            </a:extLst>
          </p:cNvPr>
          <p:cNvSpPr txBox="1"/>
          <p:nvPr/>
        </p:nvSpPr>
        <p:spPr>
          <a:xfrm>
            <a:off x="260108" y="466071"/>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Begründe, warum wir hier kein Komma brauchen!</a:t>
            </a:r>
          </a:p>
        </p:txBody>
      </p:sp>
      <p:sp>
        <p:nvSpPr>
          <p:cNvPr id="6" name="Textfeld 5">
            <a:extLst>
              <a:ext uri="{FF2B5EF4-FFF2-40B4-BE49-F238E27FC236}">
                <a16:creationId xmlns:a16="http://schemas.microsoft.com/office/drawing/2014/main" id="{5D98C1E8-502E-8CB1-079D-9C381DBFA0B6}"/>
              </a:ext>
            </a:extLst>
          </p:cNvPr>
          <p:cNvSpPr txBox="1">
            <a:spLocks noChangeArrowheads="1"/>
          </p:cNvSpPr>
          <p:nvPr/>
        </p:nvSpPr>
        <p:spPr bwMode="auto">
          <a:xfrm>
            <a:off x="238765" y="1052736"/>
            <a:ext cx="4961615"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Sie brauchen gar nicht erst zu fragen.</a:t>
            </a:r>
          </a:p>
        </p:txBody>
      </p:sp>
      <p:sp>
        <p:nvSpPr>
          <p:cNvPr id="31" name="Rechteck 30">
            <a:extLst>
              <a:ext uri="{FF2B5EF4-FFF2-40B4-BE49-F238E27FC236}">
                <a16:creationId xmlns:a16="http://schemas.microsoft.com/office/drawing/2014/main" id="{DEA63763-76D2-C88D-688E-F506D4303685}"/>
              </a:ext>
            </a:extLst>
          </p:cNvPr>
          <p:cNvSpPr/>
          <p:nvPr/>
        </p:nvSpPr>
        <p:spPr>
          <a:xfrm>
            <a:off x="6261360" y="1695192"/>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2" name="Rechteck 31">
            <a:extLst>
              <a:ext uri="{FF2B5EF4-FFF2-40B4-BE49-F238E27FC236}">
                <a16:creationId xmlns:a16="http://schemas.microsoft.com/office/drawing/2014/main" id="{FD6150BF-F6FC-33FE-D3CB-C507AA081E87}"/>
              </a:ext>
            </a:extLst>
          </p:cNvPr>
          <p:cNvSpPr/>
          <p:nvPr/>
        </p:nvSpPr>
        <p:spPr>
          <a:xfrm>
            <a:off x="6261360" y="1161817"/>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3" name="Rechteck 32">
            <a:extLst>
              <a:ext uri="{FF2B5EF4-FFF2-40B4-BE49-F238E27FC236}">
                <a16:creationId xmlns:a16="http://schemas.microsoft.com/office/drawing/2014/main" id="{D0D5A690-F19A-C643-78BB-CFA2108EC648}"/>
              </a:ext>
            </a:extLst>
          </p:cNvPr>
          <p:cNvSpPr/>
          <p:nvPr/>
        </p:nvSpPr>
        <p:spPr>
          <a:xfrm>
            <a:off x="6261360" y="2761942"/>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4" name="Rechteck 33">
            <a:extLst>
              <a:ext uri="{FF2B5EF4-FFF2-40B4-BE49-F238E27FC236}">
                <a16:creationId xmlns:a16="http://schemas.microsoft.com/office/drawing/2014/main" id="{8CBFD8F7-7BE9-56F8-B156-542A1CE265D9}"/>
              </a:ext>
            </a:extLst>
          </p:cNvPr>
          <p:cNvSpPr/>
          <p:nvPr/>
        </p:nvSpPr>
        <p:spPr>
          <a:xfrm>
            <a:off x="6261360" y="3295317"/>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9" name="Rechteck 38">
            <a:extLst>
              <a:ext uri="{FF2B5EF4-FFF2-40B4-BE49-F238E27FC236}">
                <a16:creationId xmlns:a16="http://schemas.microsoft.com/office/drawing/2014/main" id="{3F33DEDB-7F50-F439-7024-35BFEDA16891}"/>
              </a:ext>
            </a:extLst>
          </p:cNvPr>
          <p:cNvSpPr/>
          <p:nvPr/>
        </p:nvSpPr>
        <p:spPr>
          <a:xfrm>
            <a:off x="6261360" y="2228567"/>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9" name="Textfeld 8">
            <a:extLst>
              <a:ext uri="{FF2B5EF4-FFF2-40B4-BE49-F238E27FC236}">
                <a16:creationId xmlns:a16="http://schemas.microsoft.com/office/drawing/2014/main" id="{D457846D-911C-F0D2-14F7-9D449103134D}"/>
              </a:ext>
            </a:extLst>
          </p:cNvPr>
          <p:cNvSpPr txBox="1"/>
          <p:nvPr/>
        </p:nvSpPr>
        <p:spPr>
          <a:xfrm>
            <a:off x="260108" y="1598953"/>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Die Regeln sind ganz einfach zu lesen.</a:t>
            </a:r>
          </a:p>
        </p:txBody>
      </p:sp>
      <p:sp>
        <p:nvSpPr>
          <p:cNvPr id="13" name="Textfeld 12">
            <a:extLst>
              <a:ext uri="{FF2B5EF4-FFF2-40B4-BE49-F238E27FC236}">
                <a16:creationId xmlns:a16="http://schemas.microsoft.com/office/drawing/2014/main" id="{2F1A9E2C-32D8-FF3D-85A4-5117A40008E9}"/>
              </a:ext>
            </a:extLst>
          </p:cNvPr>
          <p:cNvSpPr txBox="1"/>
          <p:nvPr/>
        </p:nvSpPr>
        <p:spPr>
          <a:xfrm>
            <a:off x="261360" y="2145170"/>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Diesen Bericht bitten wir zu lesen.</a:t>
            </a:r>
          </a:p>
        </p:txBody>
      </p:sp>
      <p:sp>
        <p:nvSpPr>
          <p:cNvPr id="16" name="Textfeld 15">
            <a:extLst>
              <a:ext uri="{FF2B5EF4-FFF2-40B4-BE49-F238E27FC236}">
                <a16:creationId xmlns:a16="http://schemas.microsoft.com/office/drawing/2014/main" id="{99E93F77-3559-92EE-F287-D44CE0EFC36F}"/>
              </a:ext>
            </a:extLst>
          </p:cNvPr>
          <p:cNvSpPr txBox="1"/>
          <p:nvPr/>
        </p:nvSpPr>
        <p:spPr>
          <a:xfrm>
            <a:off x="260108" y="2691388"/>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Ich pflege im Bett zu lesen.</a:t>
            </a:r>
          </a:p>
        </p:txBody>
      </p:sp>
      <p:sp>
        <p:nvSpPr>
          <p:cNvPr id="17" name="Textfeld 16">
            <a:extLst>
              <a:ext uri="{FF2B5EF4-FFF2-40B4-BE49-F238E27FC236}">
                <a16:creationId xmlns:a16="http://schemas.microsoft.com/office/drawing/2014/main" id="{11E39581-C5D7-F21D-886F-BC6FCE4940A1}"/>
              </a:ext>
            </a:extLst>
          </p:cNvPr>
          <p:cNvSpPr txBox="1"/>
          <p:nvPr/>
        </p:nvSpPr>
        <p:spPr>
          <a:xfrm>
            <a:off x="260108" y="3229420"/>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Sie hatten zu arbeiten begonnen.</a:t>
            </a:r>
          </a:p>
        </p:txBody>
      </p:sp>
      <p:sp>
        <p:nvSpPr>
          <p:cNvPr id="20" name="Textfeld 19">
            <a:extLst>
              <a:ext uri="{FF2B5EF4-FFF2-40B4-BE49-F238E27FC236}">
                <a16:creationId xmlns:a16="http://schemas.microsoft.com/office/drawing/2014/main" id="{BB07BB1F-975D-762F-4DC7-F33E81EF73B7}"/>
              </a:ext>
            </a:extLst>
          </p:cNvPr>
          <p:cNvSpPr txBox="1"/>
          <p:nvPr/>
        </p:nvSpPr>
        <p:spPr>
          <a:xfrm>
            <a:off x="238764" y="4353072"/>
            <a:ext cx="11257835" cy="1328569"/>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latin typeface="Trebuchet MS" pitchFamily="34" charset="0"/>
              </a:rPr>
              <a:t>Zusammenfassung:</a:t>
            </a:r>
          </a:p>
          <a:p>
            <a:pPr lvl="0" eaLnBrk="1" fontAlgn="auto" hangingPunct="1">
              <a:spcBef>
                <a:spcPts val="0"/>
              </a:spcBef>
              <a:spcAft>
                <a:spcPts val="200"/>
              </a:spcAft>
              <a:buNone/>
              <a:defRPr/>
            </a:pPr>
            <a:r>
              <a:rPr lang="de-DE" sz="2200" kern="0" dirty="0">
                <a:latin typeface="Trebuchet MS" pitchFamily="34" charset="0"/>
              </a:rPr>
              <a:t>Bei den Beispielen auf dieser Seite würde das Komma den Lesefluss </a:t>
            </a:r>
          </a:p>
          <a:p>
            <a:pPr lvl="0" eaLnBrk="1" fontAlgn="auto" hangingPunct="1">
              <a:spcBef>
                <a:spcPts val="0"/>
              </a:spcBef>
              <a:spcAft>
                <a:spcPts val="200"/>
              </a:spcAft>
              <a:buNone/>
              <a:defRPr/>
            </a:pPr>
            <a:r>
              <a:rPr lang="de-DE" sz="2200" kern="0" dirty="0">
                <a:latin typeface="Trebuchet MS" pitchFamily="34" charset="0"/>
              </a:rPr>
              <a:t>bzw. das Verständnis des Satzes stören. </a:t>
            </a:r>
          </a:p>
        </p:txBody>
      </p:sp>
      <p:sp>
        <p:nvSpPr>
          <p:cNvPr id="5" name="Rechteck 4">
            <a:extLst>
              <a:ext uri="{FF2B5EF4-FFF2-40B4-BE49-F238E27FC236}">
                <a16:creationId xmlns:a16="http://schemas.microsoft.com/office/drawing/2014/main" id="{535DB15B-D56E-ACDA-EDFF-2C2707D7DAC6}"/>
              </a:ext>
            </a:extLst>
          </p:cNvPr>
          <p:cNvSpPr/>
          <p:nvPr/>
        </p:nvSpPr>
        <p:spPr>
          <a:xfrm>
            <a:off x="6240016" y="3865868"/>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7" name="Textfeld 6">
            <a:extLst>
              <a:ext uri="{FF2B5EF4-FFF2-40B4-BE49-F238E27FC236}">
                <a16:creationId xmlns:a16="http://schemas.microsoft.com/office/drawing/2014/main" id="{6481E95F-8B78-762A-9BD5-04499D959C56}"/>
              </a:ext>
            </a:extLst>
          </p:cNvPr>
          <p:cNvSpPr txBox="1"/>
          <p:nvPr/>
        </p:nvSpPr>
        <p:spPr>
          <a:xfrm>
            <a:off x="238764" y="3799971"/>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begann zu regnen.</a:t>
            </a:r>
          </a:p>
        </p:txBody>
      </p:sp>
      <p:sp>
        <p:nvSpPr>
          <p:cNvPr id="11" name="Textfeld 10">
            <a:extLst>
              <a:ext uri="{FF2B5EF4-FFF2-40B4-BE49-F238E27FC236}">
                <a16:creationId xmlns:a16="http://schemas.microsoft.com/office/drawing/2014/main" id="{3ED7A640-B1F9-93E2-AAAF-71DB3E0A18F3}"/>
              </a:ext>
            </a:extLst>
          </p:cNvPr>
          <p:cNvSpPr txBox="1"/>
          <p:nvPr/>
        </p:nvSpPr>
        <p:spPr>
          <a:xfrm>
            <a:off x="238764" y="5630677"/>
            <a:ext cx="10897796" cy="79508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Wenn der Infinitiv nicht erweitert ist, </a:t>
            </a:r>
          </a:p>
          <a:p>
            <a:pPr marL="0" marR="0" lvl="0" indent="0" algn="l" defTabSz="914400" rtl="0" eaLnBrk="1" fontAlgn="auto" latinLnBrk="0" hangingPunct="1">
              <a:lnSpc>
                <a:spcPct val="100000"/>
              </a:lnSpc>
              <a:spcBef>
                <a:spcPts val="0"/>
              </a:spcBef>
              <a:spcAft>
                <a:spcPts val="200"/>
              </a:spcAft>
              <a:buClrTx/>
              <a:buSzTx/>
              <a:buFontTx/>
              <a:buNone/>
              <a:tabLst/>
              <a:defRPr/>
            </a:pPr>
            <a:r>
              <a:rPr lang="de-DE" sz="2200" kern="0" noProof="0" dirty="0">
                <a:solidFill>
                  <a:prstClr val="black"/>
                </a:solidFill>
                <a:latin typeface="Trebuchet MS" pitchFamily="34" charset="0"/>
              </a:rPr>
              <a:t>oder z</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um Verb davor gehört, lässt man das Komma weg.</a:t>
            </a:r>
          </a:p>
        </p:txBody>
      </p:sp>
      <p:sp>
        <p:nvSpPr>
          <p:cNvPr id="10" name="Rechteck 9">
            <a:extLst>
              <a:ext uri="{FF2B5EF4-FFF2-40B4-BE49-F238E27FC236}">
                <a16:creationId xmlns:a16="http://schemas.microsoft.com/office/drawing/2014/main" id="{A803299F-24D9-2EC1-F4A0-40FF2242F903}"/>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0140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13	Nebensätze</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C128EB3E-1D89-48C8-A8BA-A6DFB458545A}"/>
              </a:ext>
            </a:extLst>
          </p:cNvPr>
          <p:cNvSpPr txBox="1">
            <a:spLocks noChangeArrowheads="1"/>
          </p:cNvSpPr>
          <p:nvPr/>
        </p:nvSpPr>
        <p:spPr bwMode="auto">
          <a:xfrm>
            <a:off x="260108" y="1052736"/>
            <a:ext cx="686117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Ein Nebensatz wird durch ___________ abgetrennt.</a:t>
            </a:r>
          </a:p>
        </p:txBody>
      </p:sp>
      <p:sp>
        <p:nvSpPr>
          <p:cNvPr id="11" name="Textfeld 10">
            <a:extLst>
              <a:ext uri="{FF2B5EF4-FFF2-40B4-BE49-F238E27FC236}">
                <a16:creationId xmlns:a16="http://schemas.microsoft.com/office/drawing/2014/main" id="{8F8AF7E3-2B00-48A7-96B9-3BF782010E2F}"/>
              </a:ext>
            </a:extLst>
          </p:cNvPr>
          <p:cNvSpPr txBox="1">
            <a:spLocks noChangeArrowheads="1"/>
          </p:cNvSpPr>
          <p:nvPr/>
        </p:nvSpPr>
        <p:spPr bwMode="auto">
          <a:xfrm>
            <a:off x="260108" y="1714743"/>
            <a:ext cx="8672567" cy="135421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Ein Nebensatz ist ein Teilsatz, der alleine keinen Sinn ergibt.</a:t>
            </a:r>
          </a:p>
          <a:p>
            <a:pPr lvl="0" eaLnBrk="1" fontAlgn="auto" hangingPunct="1">
              <a:spcBef>
                <a:spcPts val="0"/>
              </a:spcBef>
              <a:spcAft>
                <a:spcPts val="0"/>
              </a:spcAft>
              <a:buNone/>
              <a:defRPr/>
            </a:pPr>
            <a:endParaRPr lang="de-DE" sz="800" kern="0" dirty="0">
              <a:solidFill>
                <a:srgbClr val="FF0000"/>
              </a:solidFill>
              <a:latin typeface="Trebuchet MS" pitchFamily="34" charset="0"/>
            </a:endParaRPr>
          </a:p>
          <a:p>
            <a:pPr lvl="0" eaLnBrk="1" fontAlgn="auto" hangingPunct="1">
              <a:spcBef>
                <a:spcPts val="0"/>
              </a:spcBef>
              <a:spcAft>
                <a:spcPts val="0"/>
              </a:spcAft>
              <a:buNone/>
              <a:defRPr/>
            </a:pPr>
            <a:r>
              <a:rPr lang="de-DE" sz="2200" kern="0" dirty="0">
                <a:solidFill>
                  <a:srgbClr val="FF0000"/>
                </a:solidFill>
                <a:latin typeface="Trebuchet MS" pitchFamily="34" charset="0"/>
              </a:rPr>
              <a:t>Kennzeichne den Nebensatz!</a:t>
            </a:r>
          </a:p>
          <a:p>
            <a:pPr lvl="0" eaLnBrk="1" fontAlgn="auto" hangingPunct="1">
              <a:spcBef>
                <a:spcPts val="0"/>
              </a:spcBef>
              <a:spcAft>
                <a:spcPts val="0"/>
              </a:spcAft>
              <a:buNone/>
              <a:defRPr/>
            </a:pPr>
            <a:endParaRPr lang="de-DE" sz="8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Wir stärken uns mit einer Brotzeit, um wieder Kraft zu bekommen.</a:t>
            </a:r>
          </a:p>
        </p:txBody>
      </p:sp>
      <p:sp>
        <p:nvSpPr>
          <p:cNvPr id="2" name="Rechteck 1">
            <a:extLst>
              <a:ext uri="{FF2B5EF4-FFF2-40B4-BE49-F238E27FC236}">
                <a16:creationId xmlns:a16="http://schemas.microsoft.com/office/drawing/2014/main" id="{091008D3-ECAE-CD50-749B-F250A09B7A09}"/>
              </a:ext>
            </a:extLst>
          </p:cNvPr>
          <p:cNvSpPr/>
          <p:nvPr/>
        </p:nvSpPr>
        <p:spPr>
          <a:xfrm>
            <a:off x="4785753" y="2492897"/>
            <a:ext cx="4039247" cy="34626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9B9EF2CD-9A87-9166-2C97-EEA0D5718AEC}"/>
              </a:ext>
            </a:extLst>
          </p:cNvPr>
          <p:cNvSpPr txBox="1">
            <a:spLocks noChangeArrowheads="1"/>
          </p:cNvSpPr>
          <p:nvPr/>
        </p:nvSpPr>
        <p:spPr bwMode="auto">
          <a:xfrm>
            <a:off x="260108" y="3442935"/>
            <a:ext cx="10341293" cy="135421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Der Nebensatz kann auch am Anfang stehen oder in den Satz eingeschoben sein.</a:t>
            </a:r>
          </a:p>
          <a:p>
            <a:pPr lvl="0" eaLnBrk="1" fontAlgn="auto" hangingPunct="1">
              <a:spcBef>
                <a:spcPts val="0"/>
              </a:spcBef>
              <a:spcAft>
                <a:spcPts val="0"/>
              </a:spcAft>
              <a:buNone/>
              <a:defRPr/>
            </a:pPr>
            <a:endParaRPr lang="de-DE" sz="800" kern="0" dirty="0">
              <a:solidFill>
                <a:srgbClr val="FF0000"/>
              </a:solidFill>
              <a:latin typeface="Trebuchet MS" pitchFamily="34" charset="0"/>
            </a:endParaRPr>
          </a:p>
          <a:p>
            <a:pPr lvl="0" eaLnBrk="1" fontAlgn="auto" hangingPunct="1">
              <a:spcBef>
                <a:spcPts val="0"/>
              </a:spcBef>
              <a:spcAft>
                <a:spcPts val="0"/>
              </a:spcAft>
              <a:buNone/>
              <a:defRPr/>
            </a:pPr>
            <a:r>
              <a:rPr lang="de-DE" sz="2200" kern="0" dirty="0">
                <a:solidFill>
                  <a:srgbClr val="FF0000"/>
                </a:solidFill>
                <a:latin typeface="Trebuchet MS" pitchFamily="34" charset="0"/>
              </a:rPr>
              <a:t>Kennzeichne den Nebensatz!</a:t>
            </a:r>
          </a:p>
          <a:p>
            <a:pPr lvl="0" eaLnBrk="1" fontAlgn="auto" hangingPunct="1">
              <a:spcBef>
                <a:spcPts val="0"/>
              </a:spcBef>
              <a:spcAft>
                <a:spcPts val="0"/>
              </a:spcAft>
              <a:buNone/>
              <a:defRPr/>
            </a:pPr>
            <a:endParaRPr lang="de-DE" sz="8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Wir trainieren, um das nächste Spiel zu gewinnen, besonders hart.</a:t>
            </a:r>
          </a:p>
        </p:txBody>
      </p:sp>
      <p:sp>
        <p:nvSpPr>
          <p:cNvPr id="9" name="Textfeld 8">
            <a:extLst>
              <a:ext uri="{FF2B5EF4-FFF2-40B4-BE49-F238E27FC236}">
                <a16:creationId xmlns:a16="http://schemas.microsoft.com/office/drawing/2014/main" id="{E98A05BD-AC86-5474-D0F5-0CDD9D2C93CD}"/>
              </a:ext>
            </a:extLst>
          </p:cNvPr>
          <p:cNvSpPr txBox="1"/>
          <p:nvPr/>
        </p:nvSpPr>
        <p:spPr>
          <a:xfrm>
            <a:off x="279942" y="5128736"/>
            <a:ext cx="10341293" cy="8925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Kennzeichne den Nebensatz!</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8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Weil wir nicht trainiert haben, sind wir beim Turnier untergegangen.</a:t>
            </a:r>
          </a:p>
        </p:txBody>
      </p:sp>
      <p:sp>
        <p:nvSpPr>
          <p:cNvPr id="7" name="Rechteck 6">
            <a:extLst>
              <a:ext uri="{FF2B5EF4-FFF2-40B4-BE49-F238E27FC236}">
                <a16:creationId xmlns:a16="http://schemas.microsoft.com/office/drawing/2014/main" id="{6F77BAA7-65B0-7FC8-A60E-454CDE22C15B}"/>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9954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14	Nebensätze mit Konjunktionen (Satzverbindungen)</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Textfeld 1">
            <a:extLst>
              <a:ext uri="{FF2B5EF4-FFF2-40B4-BE49-F238E27FC236}">
                <a16:creationId xmlns:a16="http://schemas.microsoft.com/office/drawing/2014/main" id="{1A3FEF9B-FAA5-4142-472F-D52383D6906F}"/>
              </a:ext>
            </a:extLst>
          </p:cNvPr>
          <p:cNvSpPr txBox="1">
            <a:spLocks noChangeArrowheads="1"/>
          </p:cNvSpPr>
          <p:nvPr/>
        </p:nvSpPr>
        <p:spPr bwMode="auto">
          <a:xfrm>
            <a:off x="260108" y="1268760"/>
            <a:ext cx="1218474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Nebensätze kannst Du auch an der Einleitung mit einem Bindewort ( ___________ ) erkennen.</a:t>
            </a:r>
          </a:p>
        </p:txBody>
      </p:sp>
      <p:sp>
        <p:nvSpPr>
          <p:cNvPr id="5" name="Textfeld 4">
            <a:extLst>
              <a:ext uri="{FF2B5EF4-FFF2-40B4-BE49-F238E27FC236}">
                <a16:creationId xmlns:a16="http://schemas.microsoft.com/office/drawing/2014/main" id="{9C5128E3-5001-2A46-4BFD-88D07B3BE87E}"/>
              </a:ext>
            </a:extLst>
          </p:cNvPr>
          <p:cNvSpPr txBox="1">
            <a:spLocks noChangeArrowheads="1"/>
          </p:cNvSpPr>
          <p:nvPr/>
        </p:nvSpPr>
        <p:spPr bwMode="auto">
          <a:xfrm>
            <a:off x="260108" y="1857598"/>
            <a:ext cx="1155316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Beispiele: aber, also, anstatt, da, damit, dann, dass, denn, ob, obwohl, oder, um, weil ...</a:t>
            </a:r>
          </a:p>
        </p:txBody>
      </p:sp>
      <p:sp>
        <p:nvSpPr>
          <p:cNvPr id="6" name="Textfeld 5">
            <a:extLst>
              <a:ext uri="{FF2B5EF4-FFF2-40B4-BE49-F238E27FC236}">
                <a16:creationId xmlns:a16="http://schemas.microsoft.com/office/drawing/2014/main" id="{51129874-F0E5-832D-ECF6-FD14858A9CBD}"/>
              </a:ext>
            </a:extLst>
          </p:cNvPr>
          <p:cNvSpPr txBox="1">
            <a:spLocks noChangeArrowheads="1"/>
          </p:cNvSpPr>
          <p:nvPr/>
        </p:nvSpPr>
        <p:spPr bwMode="auto">
          <a:xfrm>
            <a:off x="260108" y="2780928"/>
            <a:ext cx="5211683"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glaubte  dass  er  gewinnen  würde. </a:t>
            </a:r>
          </a:p>
        </p:txBody>
      </p:sp>
      <p:sp>
        <p:nvSpPr>
          <p:cNvPr id="35" name="Textfeld 34">
            <a:extLst>
              <a:ext uri="{FF2B5EF4-FFF2-40B4-BE49-F238E27FC236}">
                <a16:creationId xmlns:a16="http://schemas.microsoft.com/office/drawing/2014/main" id="{A58C7DF4-2309-B7E9-9411-96581A115CF7}"/>
              </a:ext>
            </a:extLst>
          </p:cNvPr>
          <p:cNvSpPr txBox="1"/>
          <p:nvPr/>
        </p:nvSpPr>
        <p:spPr>
          <a:xfrm>
            <a:off x="252309" y="2412660"/>
            <a:ext cx="6166022"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Setze in den folgenden Sätzen die Kommas ein!</a:t>
            </a:r>
          </a:p>
        </p:txBody>
      </p:sp>
      <p:sp>
        <p:nvSpPr>
          <p:cNvPr id="37" name="Textfeld 36">
            <a:extLst>
              <a:ext uri="{FF2B5EF4-FFF2-40B4-BE49-F238E27FC236}">
                <a16:creationId xmlns:a16="http://schemas.microsoft.com/office/drawing/2014/main" id="{94203168-85E1-473B-824D-62F2F7FD132C}"/>
              </a:ext>
            </a:extLst>
          </p:cNvPr>
          <p:cNvSpPr txBox="1">
            <a:spLocks noChangeArrowheads="1"/>
          </p:cNvSpPr>
          <p:nvPr/>
        </p:nvSpPr>
        <p:spPr bwMode="auto">
          <a:xfrm>
            <a:off x="252309" y="3211815"/>
            <a:ext cx="5145961"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Dass  er  gewinnen  würde  glaubte  er.</a:t>
            </a:r>
          </a:p>
        </p:txBody>
      </p:sp>
      <p:sp>
        <p:nvSpPr>
          <p:cNvPr id="40" name="Textfeld 39">
            <a:extLst>
              <a:ext uri="{FF2B5EF4-FFF2-40B4-BE49-F238E27FC236}">
                <a16:creationId xmlns:a16="http://schemas.microsoft.com/office/drawing/2014/main" id="{AB668035-4628-56CB-30B8-C42CB2E1035A}"/>
              </a:ext>
            </a:extLst>
          </p:cNvPr>
          <p:cNvSpPr txBox="1">
            <a:spLocks noChangeArrowheads="1"/>
          </p:cNvSpPr>
          <p:nvPr/>
        </p:nvSpPr>
        <p:spPr bwMode="auto">
          <a:xfrm>
            <a:off x="248789" y="3662145"/>
            <a:ext cx="5557932"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ging  nach  Hause  weil  er  müde  war.</a:t>
            </a:r>
          </a:p>
        </p:txBody>
      </p:sp>
      <p:sp>
        <p:nvSpPr>
          <p:cNvPr id="43" name="Textfeld 42">
            <a:extLst>
              <a:ext uri="{FF2B5EF4-FFF2-40B4-BE49-F238E27FC236}">
                <a16:creationId xmlns:a16="http://schemas.microsoft.com/office/drawing/2014/main" id="{3A2C20B8-8334-06F0-825A-D68FAD25BC9F}"/>
              </a:ext>
            </a:extLst>
          </p:cNvPr>
          <p:cNvSpPr txBox="1">
            <a:spLocks noChangeArrowheads="1"/>
          </p:cNvSpPr>
          <p:nvPr/>
        </p:nvSpPr>
        <p:spPr bwMode="auto">
          <a:xfrm>
            <a:off x="248789" y="4169127"/>
            <a:ext cx="5295039"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Um  zu  schlafen  ging  er  nach  </a:t>
            </a:r>
            <a:r>
              <a:rPr lang="de-DE" sz="2200" kern="0">
                <a:latin typeface="Trebuchet MS" pitchFamily="34" charset="0"/>
              </a:rPr>
              <a:t>Hause.</a:t>
            </a:r>
            <a:endParaRPr lang="de-DE" sz="2200" kern="0" dirty="0">
              <a:latin typeface="Trebuchet MS" pitchFamily="34" charset="0"/>
            </a:endParaRPr>
          </a:p>
        </p:txBody>
      </p:sp>
      <p:sp>
        <p:nvSpPr>
          <p:cNvPr id="7" name="Textfeld 6">
            <a:extLst>
              <a:ext uri="{FF2B5EF4-FFF2-40B4-BE49-F238E27FC236}">
                <a16:creationId xmlns:a16="http://schemas.microsoft.com/office/drawing/2014/main" id="{0E064660-D980-48B2-FE88-2EF39EF0AC7C}"/>
              </a:ext>
            </a:extLst>
          </p:cNvPr>
          <p:cNvSpPr txBox="1">
            <a:spLocks noChangeArrowheads="1"/>
          </p:cNvSpPr>
          <p:nvPr/>
        </p:nvSpPr>
        <p:spPr bwMode="auto">
          <a:xfrm>
            <a:off x="260108" y="4676109"/>
            <a:ext cx="5973110"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legte  sich  ins  Bett  denn  er  war  müde.</a:t>
            </a:r>
          </a:p>
        </p:txBody>
      </p:sp>
      <p:sp>
        <p:nvSpPr>
          <p:cNvPr id="12" name="Textfeld 11">
            <a:extLst>
              <a:ext uri="{FF2B5EF4-FFF2-40B4-BE49-F238E27FC236}">
                <a16:creationId xmlns:a16="http://schemas.microsoft.com/office/drawing/2014/main" id="{3828C1FA-9ABA-D1DA-9967-9E42D2F6A6E7}"/>
              </a:ext>
            </a:extLst>
          </p:cNvPr>
          <p:cNvSpPr txBox="1">
            <a:spLocks noChangeArrowheads="1"/>
          </p:cNvSpPr>
          <p:nvPr/>
        </p:nvSpPr>
        <p:spPr bwMode="auto">
          <a:xfrm>
            <a:off x="260108" y="5197110"/>
            <a:ext cx="5674951"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Da  er  krank  war  legte  er  sich  ins  Bett.</a:t>
            </a:r>
          </a:p>
        </p:txBody>
      </p:sp>
      <p:sp>
        <p:nvSpPr>
          <p:cNvPr id="15" name="Textfeld 14">
            <a:extLst>
              <a:ext uri="{FF2B5EF4-FFF2-40B4-BE49-F238E27FC236}">
                <a16:creationId xmlns:a16="http://schemas.microsoft.com/office/drawing/2014/main" id="{BD6255BF-A07D-EBDC-1CBC-84D37DBEA6B2}"/>
              </a:ext>
            </a:extLst>
          </p:cNvPr>
          <p:cNvSpPr txBox="1">
            <a:spLocks noChangeArrowheads="1"/>
          </p:cNvSpPr>
          <p:nvPr/>
        </p:nvSpPr>
        <p:spPr bwMode="auto">
          <a:xfrm>
            <a:off x="260108" y="5718111"/>
            <a:ext cx="5262979"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ging  ins  Bett  um  sich  zu  erholen.</a:t>
            </a:r>
          </a:p>
        </p:txBody>
      </p:sp>
      <p:sp>
        <p:nvSpPr>
          <p:cNvPr id="18" name="Rechteck 17">
            <a:extLst>
              <a:ext uri="{FF2B5EF4-FFF2-40B4-BE49-F238E27FC236}">
                <a16:creationId xmlns:a16="http://schemas.microsoft.com/office/drawing/2014/main" id="{BC5DCCC4-1C0F-FE4D-73E0-4EE0B177CADB}"/>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75476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15	Wann steht vor </a:t>
            </a:r>
            <a:r>
              <a:rPr lang="de-DE" altLang="de-DE" sz="2200" b="1" i="1" dirty="0">
                <a:solidFill>
                  <a:schemeClr val="accent1"/>
                </a:solidFill>
                <a:latin typeface="Trebuchet MS" panose="020B0603020202020204" pitchFamily="34" charset="0"/>
                <a:ea typeface="+mj-ea"/>
                <a:cs typeface="+mj-cs"/>
              </a:rPr>
              <a:t>und</a:t>
            </a:r>
            <a:r>
              <a:rPr lang="de-DE" altLang="de-DE" sz="2200" b="1" dirty="0">
                <a:solidFill>
                  <a:schemeClr val="accent1"/>
                </a:solidFill>
                <a:latin typeface="Trebuchet MS" panose="020B0603020202020204" pitchFamily="34" charset="0"/>
                <a:ea typeface="+mj-ea"/>
                <a:cs typeface="+mj-cs"/>
              </a:rPr>
              <a:t> ein Komma?</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Textfeld 1">
            <a:extLst>
              <a:ext uri="{FF2B5EF4-FFF2-40B4-BE49-F238E27FC236}">
                <a16:creationId xmlns:a16="http://schemas.microsoft.com/office/drawing/2014/main" id="{55C386DF-A7C5-D66F-3E70-DFDB3A5F8F08}"/>
              </a:ext>
            </a:extLst>
          </p:cNvPr>
          <p:cNvSpPr txBox="1">
            <a:spLocks noChangeArrowheads="1"/>
          </p:cNvSpPr>
          <p:nvPr/>
        </p:nvSpPr>
        <p:spPr bwMode="auto">
          <a:xfrm>
            <a:off x="149254" y="980728"/>
            <a:ext cx="9781845"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Schau</a:t>
            </a:r>
            <a:r>
              <a:rPr lang="de-DE" sz="2200" kern="0" dirty="0">
                <a:solidFill>
                  <a:schemeClr val="tx2">
                    <a:lumMod val="60000"/>
                    <a:lumOff val="40000"/>
                  </a:schemeClr>
                </a:solidFill>
                <a:latin typeface="Trebuchet MS" pitchFamily="34" charset="0"/>
              </a:rPr>
              <a:t> dir die Kommasetzung vor dem Wort </a:t>
            </a:r>
            <a:r>
              <a:rPr lang="de-DE" sz="2200" i="1" kern="0" dirty="0">
                <a:latin typeface="Trebuchet MS" pitchFamily="34" charset="0"/>
              </a:rPr>
              <a:t>und</a:t>
            </a:r>
            <a:r>
              <a:rPr lang="de-DE" sz="2200" kern="0" dirty="0">
                <a:solidFill>
                  <a:schemeClr val="tx2">
                    <a:lumMod val="60000"/>
                    <a:lumOff val="40000"/>
                  </a:schemeClr>
                </a:solidFill>
                <a:latin typeface="Trebuchet MS" pitchFamily="34" charset="0"/>
              </a:rPr>
              <a:t> in den folgenden Sätzen an!</a:t>
            </a:r>
          </a:p>
          <a:p>
            <a:pPr lvl="0" eaLnBrk="1" fontAlgn="auto" hangingPunct="1">
              <a:spcBef>
                <a:spcPts val="0"/>
              </a:spcBef>
              <a:spcAft>
                <a:spcPts val="0"/>
              </a:spcAft>
              <a:buNone/>
              <a:defRPr/>
            </a:pPr>
            <a:r>
              <a:rPr lang="de-DE" sz="2200" kern="0" dirty="0">
                <a:solidFill>
                  <a:srgbClr val="FF0000"/>
                </a:solidFill>
                <a:latin typeface="Trebuchet MS" pitchFamily="34" charset="0"/>
              </a:rPr>
              <a:t>Was wird in den folgenden Sätzen verbunden?</a:t>
            </a:r>
          </a:p>
        </p:txBody>
      </p:sp>
      <p:sp>
        <p:nvSpPr>
          <p:cNvPr id="3" name="Textfeld 2">
            <a:extLst>
              <a:ext uri="{FF2B5EF4-FFF2-40B4-BE49-F238E27FC236}">
                <a16:creationId xmlns:a16="http://schemas.microsoft.com/office/drawing/2014/main" id="{5287FC40-AFFB-346E-B96B-5E2576E6B348}"/>
              </a:ext>
            </a:extLst>
          </p:cNvPr>
          <p:cNvSpPr txBox="1">
            <a:spLocks noChangeArrowheads="1"/>
          </p:cNvSpPr>
          <p:nvPr/>
        </p:nvSpPr>
        <p:spPr bwMode="auto">
          <a:xfrm>
            <a:off x="158055" y="2179890"/>
            <a:ext cx="12248866" cy="214674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1800" kern="0" dirty="0">
                <a:latin typeface="Trebuchet MS" pitchFamily="34" charset="0"/>
              </a:rPr>
              <a:t>Hans ging nach Hause </a:t>
            </a:r>
            <a:r>
              <a:rPr lang="de-DE" sz="1800" b="1" i="1" kern="0" dirty="0">
                <a:latin typeface="Trebuchet MS" pitchFamily="34" charset="0"/>
              </a:rPr>
              <a:t>und</a:t>
            </a:r>
            <a:r>
              <a:rPr lang="de-DE" sz="1800" kern="0" dirty="0">
                <a:latin typeface="Trebuchet MS" pitchFamily="34" charset="0"/>
              </a:rPr>
              <a:t> Grete ging zu ihrer Freundin. ________________________________________________</a:t>
            </a:r>
          </a:p>
          <a:p>
            <a:pPr lvl="0" eaLnBrk="1" fontAlgn="auto" hangingPunct="1">
              <a:spcBef>
                <a:spcPts val="0"/>
              </a:spcBef>
              <a:spcAft>
                <a:spcPts val="600"/>
              </a:spcAft>
              <a:buNone/>
              <a:defRPr/>
            </a:pPr>
            <a:endParaRPr lang="de-DE" sz="1050" kern="0" dirty="0">
              <a:latin typeface="Trebuchet MS" pitchFamily="34" charset="0"/>
            </a:endParaRPr>
          </a:p>
          <a:p>
            <a:pPr lvl="0" eaLnBrk="1" fontAlgn="auto" hangingPunct="1">
              <a:spcBef>
                <a:spcPts val="0"/>
              </a:spcBef>
              <a:spcAft>
                <a:spcPts val="600"/>
              </a:spcAft>
              <a:buNone/>
              <a:defRPr/>
            </a:pPr>
            <a:r>
              <a:rPr lang="de-DE" sz="1800" kern="0" dirty="0">
                <a:latin typeface="Trebuchet MS" pitchFamily="34" charset="0"/>
              </a:rPr>
              <a:t>Hans ging nach Hause</a:t>
            </a:r>
            <a:r>
              <a:rPr lang="de-DE" sz="1800" b="1" kern="0" dirty="0">
                <a:latin typeface="Trebuchet MS" pitchFamily="34" charset="0"/>
              </a:rPr>
              <a:t>,</a:t>
            </a:r>
            <a:r>
              <a:rPr lang="de-DE" sz="1800" kern="0" dirty="0">
                <a:latin typeface="Trebuchet MS" pitchFamily="34" charset="0"/>
              </a:rPr>
              <a:t> um zu lernen</a:t>
            </a:r>
            <a:r>
              <a:rPr lang="de-DE" sz="1800" b="1" kern="0" dirty="0">
                <a:latin typeface="Trebuchet MS" pitchFamily="34" charset="0"/>
              </a:rPr>
              <a:t>,</a:t>
            </a:r>
            <a:r>
              <a:rPr lang="de-DE" sz="1800" kern="0" dirty="0">
                <a:latin typeface="Trebuchet MS" pitchFamily="34" charset="0"/>
              </a:rPr>
              <a:t> </a:t>
            </a:r>
            <a:r>
              <a:rPr lang="de-DE" sz="1800" b="1" i="1" kern="0" dirty="0">
                <a:latin typeface="Trebuchet MS" pitchFamily="34" charset="0"/>
              </a:rPr>
              <a:t>und</a:t>
            </a:r>
            <a:r>
              <a:rPr lang="de-DE" sz="1800" kern="0" dirty="0">
                <a:latin typeface="Trebuchet MS" pitchFamily="34" charset="0"/>
              </a:rPr>
              <a:t> Grete ging zu ihrer Freundin. ___________________________________</a:t>
            </a:r>
          </a:p>
          <a:p>
            <a:pPr lvl="0" eaLnBrk="1" fontAlgn="auto" hangingPunct="1">
              <a:spcBef>
                <a:spcPts val="0"/>
              </a:spcBef>
              <a:spcAft>
                <a:spcPts val="600"/>
              </a:spcAft>
              <a:buNone/>
              <a:defRPr/>
            </a:pPr>
            <a:endParaRPr lang="de-DE" sz="1050" kern="0" dirty="0">
              <a:latin typeface="Trebuchet MS" pitchFamily="34" charset="0"/>
            </a:endParaRPr>
          </a:p>
          <a:p>
            <a:pPr lvl="0" eaLnBrk="1" fontAlgn="auto" hangingPunct="1">
              <a:spcBef>
                <a:spcPts val="0"/>
              </a:spcBef>
              <a:spcAft>
                <a:spcPts val="600"/>
              </a:spcAft>
              <a:buNone/>
              <a:defRPr/>
            </a:pPr>
            <a:r>
              <a:rPr lang="de-DE" sz="1800" kern="0" dirty="0">
                <a:latin typeface="Trebuchet MS" pitchFamily="34" charset="0"/>
              </a:rPr>
              <a:t>Hans ging nach Hause</a:t>
            </a:r>
            <a:r>
              <a:rPr lang="de-DE" sz="1800" b="1" kern="0" dirty="0">
                <a:latin typeface="Trebuchet MS" pitchFamily="34" charset="0"/>
              </a:rPr>
              <a:t>,</a:t>
            </a:r>
            <a:r>
              <a:rPr lang="de-DE" sz="1800" kern="0" dirty="0">
                <a:latin typeface="Trebuchet MS" pitchFamily="34" charset="0"/>
              </a:rPr>
              <a:t> um zu lernen </a:t>
            </a:r>
            <a:r>
              <a:rPr lang="de-DE" sz="1800" b="1" i="1" kern="0" dirty="0">
                <a:latin typeface="Trebuchet MS" pitchFamily="34" charset="0"/>
              </a:rPr>
              <a:t>und</a:t>
            </a:r>
            <a:r>
              <a:rPr lang="de-DE" sz="1800" kern="0" dirty="0">
                <a:latin typeface="Trebuchet MS" pitchFamily="34" charset="0"/>
              </a:rPr>
              <a:t> um Grete nicht allein zu lassen. _________________________________</a:t>
            </a:r>
          </a:p>
          <a:p>
            <a:pPr lvl="0" eaLnBrk="1" fontAlgn="auto" hangingPunct="1">
              <a:spcBef>
                <a:spcPts val="0"/>
              </a:spcBef>
              <a:spcAft>
                <a:spcPts val="600"/>
              </a:spcAft>
              <a:buNone/>
              <a:defRPr/>
            </a:pPr>
            <a:endParaRPr lang="de-DE" sz="1050" kern="0" dirty="0">
              <a:latin typeface="Trebuchet MS" pitchFamily="34" charset="0"/>
            </a:endParaRPr>
          </a:p>
          <a:p>
            <a:pPr lvl="0" eaLnBrk="1" fontAlgn="auto" hangingPunct="1">
              <a:spcBef>
                <a:spcPts val="0"/>
              </a:spcBef>
              <a:spcAft>
                <a:spcPts val="600"/>
              </a:spcAft>
              <a:buNone/>
              <a:defRPr/>
            </a:pPr>
            <a:r>
              <a:rPr lang="de-DE" sz="1800" kern="0" dirty="0">
                <a:latin typeface="Trebuchet MS" pitchFamily="34" charset="0"/>
              </a:rPr>
              <a:t>Hans </a:t>
            </a:r>
            <a:r>
              <a:rPr lang="de-DE" sz="1800" b="1" i="1" kern="0" dirty="0">
                <a:latin typeface="Trebuchet MS" pitchFamily="34" charset="0"/>
              </a:rPr>
              <a:t>und</a:t>
            </a:r>
            <a:r>
              <a:rPr lang="de-DE" sz="1800" kern="0" dirty="0">
                <a:latin typeface="Trebuchet MS" pitchFamily="34" charset="0"/>
              </a:rPr>
              <a:t> Grete gingen nach Hause </a:t>
            </a:r>
            <a:r>
              <a:rPr lang="de-DE" sz="1800" b="1" i="1" kern="0" dirty="0">
                <a:latin typeface="Trebuchet MS" pitchFamily="34" charset="0"/>
              </a:rPr>
              <a:t>und</a:t>
            </a:r>
            <a:r>
              <a:rPr lang="de-DE" sz="1800" kern="0" dirty="0">
                <a:latin typeface="Trebuchet MS" pitchFamily="34" charset="0"/>
              </a:rPr>
              <a:t> lernten gemeinsam. ____________________________________________</a:t>
            </a:r>
          </a:p>
        </p:txBody>
      </p:sp>
      <p:sp>
        <p:nvSpPr>
          <p:cNvPr id="4" name="Textfeld 3">
            <a:extLst>
              <a:ext uri="{FF2B5EF4-FFF2-40B4-BE49-F238E27FC236}">
                <a16:creationId xmlns:a16="http://schemas.microsoft.com/office/drawing/2014/main" id="{3309E19F-C3E1-4E89-CCDA-B9B86F8A0F6B}"/>
              </a:ext>
            </a:extLst>
          </p:cNvPr>
          <p:cNvSpPr txBox="1">
            <a:spLocks noChangeArrowheads="1"/>
          </p:cNvSpPr>
          <p:nvPr/>
        </p:nvSpPr>
        <p:spPr bwMode="auto">
          <a:xfrm>
            <a:off x="149254" y="4547567"/>
            <a:ext cx="3865161"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Was ist richtig! </a:t>
            </a:r>
            <a:r>
              <a:rPr lang="de-DE" sz="2200" kern="0" dirty="0">
                <a:solidFill>
                  <a:srgbClr val="FF0000"/>
                </a:solidFill>
                <a:latin typeface="Trebuchet MS" pitchFamily="34" charset="0"/>
              </a:rPr>
              <a:t>Kennzeichne!</a:t>
            </a:r>
          </a:p>
        </p:txBody>
      </p:sp>
      <p:sp>
        <p:nvSpPr>
          <p:cNvPr id="5" name="Textfeld 4">
            <a:extLst>
              <a:ext uri="{FF2B5EF4-FFF2-40B4-BE49-F238E27FC236}">
                <a16:creationId xmlns:a16="http://schemas.microsoft.com/office/drawing/2014/main" id="{564FD079-EAAB-FE31-414D-F1D3B7768535}"/>
              </a:ext>
            </a:extLst>
          </p:cNvPr>
          <p:cNvSpPr txBox="1">
            <a:spLocks noChangeArrowheads="1"/>
          </p:cNvSpPr>
          <p:nvPr/>
        </p:nvSpPr>
        <p:spPr bwMode="auto">
          <a:xfrm>
            <a:off x="158055" y="5030560"/>
            <a:ext cx="333456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Vor </a:t>
            </a:r>
            <a:r>
              <a:rPr lang="de-DE" sz="2200" b="1" i="1" kern="0" dirty="0">
                <a:solidFill>
                  <a:schemeClr val="tx2">
                    <a:lumMod val="60000"/>
                    <a:lumOff val="40000"/>
                  </a:schemeClr>
                </a:solidFill>
                <a:latin typeface="Trebuchet MS" pitchFamily="34" charset="0"/>
              </a:rPr>
              <a:t>und</a:t>
            </a:r>
            <a:r>
              <a:rPr lang="de-DE" sz="2200" kern="0" dirty="0">
                <a:solidFill>
                  <a:schemeClr val="tx2">
                    <a:lumMod val="60000"/>
                    <a:lumOff val="40000"/>
                  </a:schemeClr>
                </a:solidFill>
                <a:latin typeface="Trebuchet MS" pitchFamily="34" charset="0"/>
              </a:rPr>
              <a:t> wird das Komma</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nach Belieben gesetzt.</a:t>
            </a:r>
          </a:p>
        </p:txBody>
      </p:sp>
      <p:sp>
        <p:nvSpPr>
          <p:cNvPr id="6" name="Textfeld 5">
            <a:extLst>
              <a:ext uri="{FF2B5EF4-FFF2-40B4-BE49-F238E27FC236}">
                <a16:creationId xmlns:a16="http://schemas.microsoft.com/office/drawing/2014/main" id="{9A20B655-F438-DD2E-49C1-E8B449A55E9D}"/>
              </a:ext>
            </a:extLst>
          </p:cNvPr>
          <p:cNvSpPr txBox="1">
            <a:spLocks noChangeArrowheads="1"/>
          </p:cNvSpPr>
          <p:nvPr/>
        </p:nvSpPr>
        <p:spPr bwMode="auto">
          <a:xfrm>
            <a:off x="3906551" y="5012234"/>
            <a:ext cx="616386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mit </a:t>
            </a:r>
            <a:r>
              <a:rPr lang="de-DE" sz="2200" b="1" i="1" kern="0" dirty="0">
                <a:solidFill>
                  <a:schemeClr val="tx2">
                    <a:lumMod val="60000"/>
                    <a:lumOff val="40000"/>
                  </a:schemeClr>
                </a:solidFill>
                <a:latin typeface="Trebuchet MS" pitchFamily="34" charset="0"/>
              </a:rPr>
              <a:t>und</a:t>
            </a:r>
            <a:r>
              <a:rPr lang="de-DE" sz="2200" kern="0" dirty="0">
                <a:solidFill>
                  <a:schemeClr val="tx2">
                    <a:lumMod val="60000"/>
                    <a:lumOff val="40000"/>
                  </a:schemeClr>
                </a:solidFill>
                <a:latin typeface="Trebuchet MS" pitchFamily="34" charset="0"/>
              </a:rPr>
              <a:t> gleiche Sätze oder Satzglieder</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verbunden werden, ist kein Komma notwendig.</a:t>
            </a:r>
          </a:p>
        </p:txBody>
      </p:sp>
      <p:sp>
        <p:nvSpPr>
          <p:cNvPr id="7" name="Rechteck 6">
            <a:extLst>
              <a:ext uri="{FF2B5EF4-FFF2-40B4-BE49-F238E27FC236}">
                <a16:creationId xmlns:a16="http://schemas.microsoft.com/office/drawing/2014/main" id="{781D357F-BF77-BFE6-8C94-3F2BEC337E95}"/>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8150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E1AC3A62-07DE-9A13-6AFB-7345E4396518}"/>
              </a:ext>
            </a:extLst>
          </p:cNvPr>
          <p:cNvSpPr txBox="1"/>
          <p:nvPr/>
        </p:nvSpPr>
        <p:spPr>
          <a:xfrm>
            <a:off x="149253" y="1761636"/>
            <a:ext cx="6220326"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kern="0" dirty="0">
                <a:solidFill>
                  <a:srgbClr val="FF0000"/>
                </a:solidFill>
                <a:latin typeface="Trebuchet MS" pitchFamily="34" charset="0"/>
              </a:rPr>
              <a:t>Füge die Kommas ein!</a:t>
            </a:r>
            <a:endPar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a:ln>
                <a:noFill/>
              </a:ln>
              <a:solidFill>
                <a:srgbClr val="FF0000"/>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Sehr  geehrter  Herr  Meier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wir  freuen  uns  dass …..</a:t>
            </a: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16	Anreden und Ausrufe</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Textfeld 1">
            <a:extLst>
              <a:ext uri="{FF2B5EF4-FFF2-40B4-BE49-F238E27FC236}">
                <a16:creationId xmlns:a16="http://schemas.microsoft.com/office/drawing/2014/main" id="{8A9CDE49-02BB-D1C6-5A36-870C83A168B4}"/>
              </a:ext>
            </a:extLst>
          </p:cNvPr>
          <p:cNvSpPr txBox="1">
            <a:spLocks noChangeArrowheads="1"/>
          </p:cNvSpPr>
          <p:nvPr/>
        </p:nvSpPr>
        <p:spPr bwMode="auto">
          <a:xfrm>
            <a:off x="149252" y="1107413"/>
            <a:ext cx="11275339"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Nach Anreden, zum Beispiel in Briefen oder in direkten Reden, kommt ein Komma. </a:t>
            </a:r>
          </a:p>
        </p:txBody>
      </p:sp>
      <p:sp>
        <p:nvSpPr>
          <p:cNvPr id="3" name="Textfeld 2">
            <a:extLst>
              <a:ext uri="{FF2B5EF4-FFF2-40B4-BE49-F238E27FC236}">
                <a16:creationId xmlns:a16="http://schemas.microsoft.com/office/drawing/2014/main" id="{908075AA-0888-5381-519F-5DD18D29B966}"/>
              </a:ext>
            </a:extLst>
          </p:cNvPr>
          <p:cNvSpPr txBox="1">
            <a:spLocks noChangeArrowheads="1"/>
          </p:cNvSpPr>
          <p:nvPr/>
        </p:nvSpPr>
        <p:spPr bwMode="auto">
          <a:xfrm>
            <a:off x="123303" y="4764329"/>
            <a:ext cx="4513813"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He</a:t>
            </a:r>
            <a:r>
              <a:rPr lang="de-DE" sz="2200" b="1" kern="0" dirty="0">
                <a:latin typeface="Trebuchet MS" pitchFamily="34" charset="0"/>
              </a:rPr>
              <a:t>  </a:t>
            </a:r>
            <a:r>
              <a:rPr lang="de-DE" sz="2200" kern="0" dirty="0">
                <a:latin typeface="Trebuchet MS" pitchFamily="34" charset="0"/>
              </a:rPr>
              <a:t>komm  mal  her!</a:t>
            </a:r>
          </a:p>
        </p:txBody>
      </p:sp>
      <p:sp>
        <p:nvSpPr>
          <p:cNvPr id="7" name="Textfeld 6">
            <a:extLst>
              <a:ext uri="{FF2B5EF4-FFF2-40B4-BE49-F238E27FC236}">
                <a16:creationId xmlns:a16="http://schemas.microsoft.com/office/drawing/2014/main" id="{DCBBEA11-8DA5-3578-7391-8170045910BA}"/>
              </a:ext>
            </a:extLst>
          </p:cNvPr>
          <p:cNvSpPr txBox="1"/>
          <p:nvPr/>
        </p:nvSpPr>
        <p:spPr>
          <a:xfrm>
            <a:off x="4968244" y="2604534"/>
            <a:ext cx="6208294" cy="769441"/>
          </a:xfrm>
          <a:prstGeom prst="rect">
            <a:avLst/>
          </a:prstGeom>
          <a:noFill/>
        </p:spPr>
        <p:txBody>
          <a:bodyPr wrap="square">
            <a:spAutoFit/>
          </a:bodyPr>
          <a:lstStyle/>
          <a:p>
            <a:r>
              <a:rPr lang="de-DE" sz="2200" kern="0" dirty="0">
                <a:solidFill>
                  <a:schemeClr val="tx2">
                    <a:lumMod val="60000"/>
                    <a:lumOff val="40000"/>
                  </a:schemeClr>
                </a:solidFill>
                <a:latin typeface="Trebuchet MS" pitchFamily="34" charset="0"/>
              </a:rPr>
              <a:t>In der Schweiz gilt: 	</a:t>
            </a:r>
            <a:r>
              <a:rPr lang="de-DE" sz="2200" kern="0" dirty="0">
                <a:latin typeface="Trebuchet MS" pitchFamily="34" charset="0"/>
              </a:rPr>
              <a:t>Sehr geehrter Herr Meier</a:t>
            </a:r>
          </a:p>
          <a:p>
            <a:r>
              <a:rPr lang="de-DE" sz="2200" kern="0" dirty="0">
                <a:latin typeface="Trebuchet MS" pitchFamily="34" charset="0"/>
              </a:rPr>
              <a:t>			Wir freuen uns, </a:t>
            </a:r>
            <a:r>
              <a:rPr lang="de-DE" sz="2200" kern="0" dirty="0" err="1">
                <a:latin typeface="Trebuchet MS" pitchFamily="34" charset="0"/>
              </a:rPr>
              <a:t>daß</a:t>
            </a:r>
            <a:r>
              <a:rPr lang="de-DE" sz="2200" kern="0" dirty="0">
                <a:latin typeface="Trebuchet MS" pitchFamily="34" charset="0"/>
              </a:rPr>
              <a:t> ...</a:t>
            </a:r>
            <a:endParaRPr lang="de-DE" sz="2200" dirty="0"/>
          </a:p>
        </p:txBody>
      </p:sp>
      <p:sp>
        <p:nvSpPr>
          <p:cNvPr id="14" name="Textfeld 13">
            <a:extLst>
              <a:ext uri="{FF2B5EF4-FFF2-40B4-BE49-F238E27FC236}">
                <a16:creationId xmlns:a16="http://schemas.microsoft.com/office/drawing/2014/main" id="{40A9C5B5-0A50-C47E-A311-611340186244}"/>
              </a:ext>
            </a:extLst>
          </p:cNvPr>
          <p:cNvSpPr txBox="1"/>
          <p:nvPr/>
        </p:nvSpPr>
        <p:spPr>
          <a:xfrm>
            <a:off x="149253" y="3580913"/>
            <a:ext cx="6208294"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Frau  Meier</a:t>
            </a:r>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wann  geht  es  los?</a:t>
            </a:r>
          </a:p>
        </p:txBody>
      </p:sp>
      <p:sp>
        <p:nvSpPr>
          <p:cNvPr id="18" name="Textfeld 17">
            <a:extLst>
              <a:ext uri="{FF2B5EF4-FFF2-40B4-BE49-F238E27FC236}">
                <a16:creationId xmlns:a16="http://schemas.microsoft.com/office/drawing/2014/main" id="{923DAA75-E969-E391-2399-C994E484E236}"/>
              </a:ext>
            </a:extLst>
          </p:cNvPr>
          <p:cNvSpPr txBox="1"/>
          <p:nvPr/>
        </p:nvSpPr>
        <p:spPr>
          <a:xfrm>
            <a:off x="115308" y="5374377"/>
            <a:ext cx="6238372"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Hallo</a:t>
            </a:r>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dich  meine  ich!</a:t>
            </a:r>
          </a:p>
        </p:txBody>
      </p:sp>
      <p:sp>
        <p:nvSpPr>
          <p:cNvPr id="6" name="Textfeld 5">
            <a:extLst>
              <a:ext uri="{FF2B5EF4-FFF2-40B4-BE49-F238E27FC236}">
                <a16:creationId xmlns:a16="http://schemas.microsoft.com/office/drawing/2014/main" id="{30F9E0CF-39E9-7285-4F32-FFD4BA1C2AE9}"/>
              </a:ext>
            </a:extLst>
          </p:cNvPr>
          <p:cNvSpPr txBox="1"/>
          <p:nvPr/>
        </p:nvSpPr>
        <p:spPr>
          <a:xfrm>
            <a:off x="150972" y="4294257"/>
            <a:ext cx="11417636" cy="430887"/>
          </a:xfrm>
          <a:prstGeom prst="rect">
            <a:avLst/>
          </a:prstGeom>
          <a:noFill/>
        </p:spPr>
        <p:txBody>
          <a:bodyPr wrap="square">
            <a:spAutoFit/>
          </a:bodyPr>
          <a:lstStyle/>
          <a:p>
            <a:pP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eine direkte Rede mit einem Ausruf beginnt, wird dieser mit Komma abgetrennt.</a:t>
            </a:r>
          </a:p>
        </p:txBody>
      </p:sp>
      <p:sp>
        <p:nvSpPr>
          <p:cNvPr id="5" name="Rechteck 4">
            <a:extLst>
              <a:ext uri="{FF2B5EF4-FFF2-40B4-BE49-F238E27FC236}">
                <a16:creationId xmlns:a16="http://schemas.microsoft.com/office/drawing/2014/main" id="{1AFD0119-6F13-5B4E-4F72-E7005D7D18EA}"/>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86519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17	Zusammenfassende Übung 1</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85702" y="552132"/>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Füge die Kommas ein!</a:t>
            </a:r>
          </a:p>
        </p:txBody>
      </p:sp>
      <p:sp>
        <p:nvSpPr>
          <p:cNvPr id="53" name="Textfeld 52">
            <a:extLst>
              <a:ext uri="{FF2B5EF4-FFF2-40B4-BE49-F238E27FC236}">
                <a16:creationId xmlns:a16="http://schemas.microsoft.com/office/drawing/2014/main" id="{B1CC1937-A1EF-34A7-5E6A-9F8861565102}"/>
              </a:ext>
            </a:extLst>
          </p:cNvPr>
          <p:cNvSpPr txBox="1">
            <a:spLocks noChangeArrowheads="1"/>
          </p:cNvSpPr>
          <p:nvPr/>
        </p:nvSpPr>
        <p:spPr bwMode="auto">
          <a:xfrm>
            <a:off x="276488" y="1241903"/>
            <a:ext cx="11847402" cy="4493538"/>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Entschuldigungsschreiben  eines  Schülers  der  heute  nicht  zur  Schule  will: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„Herr  Lehrer  ich  kann  heute  am  10.  Juni  leider  nicht  zur  Schule  kommen.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Ursachen  sind  Erbrechen  Kopfschmerzen  und  kalte  steife  Füße.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Es  ist  auch  etwas  Schwindel   dabei.  Meine  Mutter  die  sich  Sorgen  macht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hat  mir  verboten  in  die  Schule  zu  gehen.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Sie  meint  dass  das  für  mich  zu  gefährlich  sei.“</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Oberasbach  10.  Juni  2022</a:t>
            </a:r>
          </a:p>
        </p:txBody>
      </p:sp>
      <p:sp>
        <p:nvSpPr>
          <p:cNvPr id="2" name="Rechteck 1">
            <a:extLst>
              <a:ext uri="{FF2B5EF4-FFF2-40B4-BE49-F238E27FC236}">
                <a16:creationId xmlns:a16="http://schemas.microsoft.com/office/drawing/2014/main" id="{FFF62A2E-9DBD-E305-5C45-C74788544E9C}"/>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3303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18	Zusammenfassende Übung 2</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9" y="467379"/>
            <a:ext cx="8727756"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kern="0" dirty="0">
                <a:solidFill>
                  <a:srgbClr val="FF0000"/>
                </a:solidFill>
                <a:latin typeface="Trebuchet MS" pitchFamily="34" charset="0"/>
              </a:rPr>
              <a:t>Füge die Kommas ein!</a:t>
            </a:r>
            <a:endParaRPr kumimoji="0" lang="de-DE" altLang="de-DE" i="0" u="none" strike="noStrike" kern="0" cap="none" spc="0" normalizeH="0" baseline="0" noProof="0" dirty="0">
              <a:ln>
                <a:noFill/>
              </a:ln>
              <a:solidFill>
                <a:srgbClr val="FF0000"/>
              </a:solidFill>
              <a:effectLst/>
              <a:uLnTx/>
              <a:uFillTx/>
              <a:latin typeface="Trebuchet MS" pitchFamily="34" charset="0"/>
            </a:endParaRPr>
          </a:p>
        </p:txBody>
      </p:sp>
      <p:sp>
        <p:nvSpPr>
          <p:cNvPr id="2" name="Textfeld 1">
            <a:extLst>
              <a:ext uri="{FF2B5EF4-FFF2-40B4-BE49-F238E27FC236}">
                <a16:creationId xmlns:a16="http://schemas.microsoft.com/office/drawing/2014/main" id="{D1516F1E-D25F-AB4D-16BA-CB0B46BC0EED}"/>
              </a:ext>
            </a:extLst>
          </p:cNvPr>
          <p:cNvSpPr txBox="1">
            <a:spLocks noChangeArrowheads="1"/>
          </p:cNvSpPr>
          <p:nvPr/>
        </p:nvSpPr>
        <p:spPr bwMode="auto">
          <a:xfrm>
            <a:off x="235878" y="1266307"/>
            <a:ext cx="11547538" cy="4493538"/>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Als  wir  spazieren  gingen  entdeckten  wir  die  ersten  Schneeglöckchen.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Meine  Mutter  sagte  zu  mir:  „Das  ist  ja  zu  schön  um  wahr  zu  sein.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Hurra  der  Frühling  kommt!“  Danach  beeilten  wir  uns  sehr  nach  Hause  zu  kommen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denn  wir  erwarteten  noch  Besuch  von  unserem  Vermieter.  Leider  fing  es</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später  an  zu  regnen  sodass  wir  noch  sehr  nass  wurden  bevor  wir  durch  die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Haustür  gehen  konnten.   Wir  erschraken  weil  es  plötzlich  donnerte.  Unser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Vermieter  dem  wir  ein  Problem  schildern  müssen  kam  viel  später  als  erwartet.</a:t>
            </a:r>
          </a:p>
        </p:txBody>
      </p:sp>
      <p:sp>
        <p:nvSpPr>
          <p:cNvPr id="4" name="Rechteck 3">
            <a:extLst>
              <a:ext uri="{FF2B5EF4-FFF2-40B4-BE49-F238E27FC236}">
                <a16:creationId xmlns:a16="http://schemas.microsoft.com/office/drawing/2014/main" id="{3EB20E31-B197-934A-EF6B-5F40FA87D270}"/>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57282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F5F760A-E27F-3547-08FF-1572773EE303}"/>
              </a:ext>
            </a:extLst>
          </p:cNvPr>
          <p:cNvSpPr>
            <a:spLocks noGrp="1"/>
          </p:cNvSpPr>
          <p:nvPr>
            <p:ph type="sldNum" sz="quarter" idx="12"/>
          </p:nvPr>
        </p:nvSpPr>
        <p:spPr/>
        <p:txBody>
          <a:bodyPr/>
          <a:lstStyle/>
          <a:p>
            <a:fld id="{C9CD412D-C60F-4771-A1CB-FFD7B5773953}" type="slidenum">
              <a:rPr lang="de-DE" smtClean="0"/>
              <a:pPr/>
              <a:t>19</a:t>
            </a:fld>
            <a:endParaRPr lang="de-DE" dirty="0"/>
          </a:p>
        </p:txBody>
      </p:sp>
      <p:sp>
        <p:nvSpPr>
          <p:cNvPr id="8" name="Textfeld 7">
            <a:extLst>
              <a:ext uri="{FF2B5EF4-FFF2-40B4-BE49-F238E27FC236}">
                <a16:creationId xmlns:a16="http://schemas.microsoft.com/office/drawing/2014/main" id="{5DF16351-5E9B-BEB7-4743-90F7EEA02C6F}"/>
              </a:ext>
            </a:extLst>
          </p:cNvPr>
          <p:cNvSpPr txBox="1">
            <a:spLocks noChangeArrowheads="1"/>
          </p:cNvSpPr>
          <p:nvPr/>
        </p:nvSpPr>
        <p:spPr bwMode="auto">
          <a:xfrm>
            <a:off x="282726" y="987420"/>
            <a:ext cx="1138003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Aufzählungen werden</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durch Kommas getrennt.</a:t>
            </a:r>
          </a:p>
          <a:p>
            <a:pPr eaLnBrk="1" fontAlgn="auto" hangingPunct="1">
              <a:spcBef>
                <a:spcPts val="0"/>
              </a:spcBef>
              <a:spcAft>
                <a:spcPts val="0"/>
              </a:spcAft>
              <a:buNone/>
              <a:defRPr/>
            </a:pPr>
            <a:endParaRPr lang="de-DE" sz="800" kern="0" dirty="0">
              <a:latin typeface="Trebuchet MS" pitchFamily="34" charset="0"/>
            </a:endParaRPr>
          </a:p>
          <a:p>
            <a:pPr eaLnBrk="1" fontAlgn="auto" hangingPunct="1">
              <a:spcBef>
                <a:spcPts val="0"/>
              </a:spcBef>
              <a:spcAft>
                <a:spcPts val="0"/>
              </a:spcAft>
              <a:buNone/>
              <a:defRPr/>
            </a:pPr>
            <a:r>
              <a:rPr lang="de-DE" sz="1800" kern="0" dirty="0">
                <a:latin typeface="Trebuchet MS" pitchFamily="34" charset="0"/>
              </a:rPr>
              <a:t>Beispiele: ___________________________________________________________________________________</a:t>
            </a:r>
          </a:p>
        </p:txBody>
      </p:sp>
      <p:sp>
        <p:nvSpPr>
          <p:cNvPr id="10" name="Textfeld 9">
            <a:extLst>
              <a:ext uri="{FF2B5EF4-FFF2-40B4-BE49-F238E27FC236}">
                <a16:creationId xmlns:a16="http://schemas.microsoft.com/office/drawing/2014/main" id="{E47B67C8-7E07-E775-C50C-C3024D0CC10A}"/>
              </a:ext>
            </a:extLst>
          </p:cNvPr>
          <p:cNvSpPr txBox="1">
            <a:spLocks noChangeArrowheads="1"/>
          </p:cNvSpPr>
          <p:nvPr/>
        </p:nvSpPr>
        <p:spPr bwMode="auto">
          <a:xfrm>
            <a:off x="282726" y="1917707"/>
            <a:ext cx="1125821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Nachgestellte Erläuterungen werden mit Kommas abgetrennt.</a:t>
            </a: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__________________________________________________________________________________</a:t>
            </a:r>
          </a:p>
        </p:txBody>
      </p:sp>
      <p:sp>
        <p:nvSpPr>
          <p:cNvPr id="12" name="Textfeld 11">
            <a:extLst>
              <a:ext uri="{FF2B5EF4-FFF2-40B4-BE49-F238E27FC236}">
                <a16:creationId xmlns:a16="http://schemas.microsoft.com/office/drawing/2014/main" id="{196BFFAB-518E-F428-4AFB-E29F86CF350D}"/>
              </a:ext>
            </a:extLst>
          </p:cNvPr>
          <p:cNvSpPr txBox="1">
            <a:spLocks noChangeArrowheads="1"/>
          </p:cNvSpPr>
          <p:nvPr/>
        </p:nvSpPr>
        <p:spPr bwMode="auto">
          <a:xfrm>
            <a:off x="282726" y="2874708"/>
            <a:ext cx="11258210" cy="104644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Mehrteilige Datums-,</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Adress- und Zeitangaben werden mit Komma getrennt</a:t>
            </a:r>
            <a:r>
              <a:rPr lang="de-DE" sz="1800" kern="0" dirty="0">
                <a:solidFill>
                  <a:srgbClr val="1F497D">
                    <a:lumMod val="60000"/>
                    <a:lumOff val="40000"/>
                  </a:srgbClr>
                </a:solidFill>
                <a:latin typeface="Trebuchet MS" pitchFamily="34" charset="0"/>
              </a:rPr>
              <a:t>,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lang="de-DE" sz="1800" kern="0" dirty="0">
                <a:solidFill>
                  <a:srgbClr val="1F497D">
                    <a:lumMod val="60000"/>
                    <a:lumOff val="40000"/>
                  </a:srgbClr>
                </a:solidFill>
                <a:latin typeface="Trebuchet MS" pitchFamily="34" charset="0"/>
              </a:rPr>
              <a:t>es sei denn, sie werden mit einer Präposition eingeleitet.</a:t>
            </a:r>
            <a:endPar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__________________________________________________________________________________</a:t>
            </a:r>
          </a:p>
        </p:txBody>
      </p:sp>
      <p:sp>
        <p:nvSpPr>
          <p:cNvPr id="14" name="Textfeld 13">
            <a:extLst>
              <a:ext uri="{FF2B5EF4-FFF2-40B4-BE49-F238E27FC236}">
                <a16:creationId xmlns:a16="http://schemas.microsoft.com/office/drawing/2014/main" id="{570A3239-4F07-8911-AE6D-C1368AD4587A}"/>
              </a:ext>
            </a:extLst>
          </p:cNvPr>
          <p:cNvSpPr txBox="1">
            <a:spLocks noChangeArrowheads="1"/>
          </p:cNvSpPr>
          <p:nvPr/>
        </p:nvSpPr>
        <p:spPr bwMode="auto">
          <a:xfrm>
            <a:off x="282726" y="4062262"/>
            <a:ext cx="11380038" cy="104644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Vor Konjunktionen, die einen Widerspruch, eine Einschränkung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lang="de-DE" sz="1800" kern="0" dirty="0">
                <a:solidFill>
                  <a:srgbClr val="1F497D">
                    <a:lumMod val="60000"/>
                    <a:lumOff val="40000"/>
                  </a:srgbClr>
                </a:solidFill>
                <a:latin typeface="Trebuchet MS" pitchFamily="34" charset="0"/>
              </a:rPr>
              <a:t>oder besondere Hervorhebung </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einleiten, </a:t>
            </a:r>
            <a:r>
              <a:rPr lang="de-DE" sz="1800" kern="0" dirty="0">
                <a:solidFill>
                  <a:srgbClr val="1F497D">
                    <a:lumMod val="60000"/>
                    <a:lumOff val="40000"/>
                  </a:srgbClr>
                </a:solidFill>
                <a:latin typeface="Trebuchet MS" pitchFamily="34" charset="0"/>
              </a:rPr>
              <a:t>kommt ein Komma.</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 </a:t>
            </a: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__________________________________________________________________________________</a:t>
            </a:r>
          </a:p>
        </p:txBody>
      </p:sp>
      <p:sp>
        <p:nvSpPr>
          <p:cNvPr id="17" name="Textfeld 16">
            <a:extLst>
              <a:ext uri="{FF2B5EF4-FFF2-40B4-BE49-F238E27FC236}">
                <a16:creationId xmlns:a16="http://schemas.microsoft.com/office/drawing/2014/main" id="{6257B6E2-2B07-6001-E879-F2A77DABFF1C}"/>
              </a:ext>
            </a:extLst>
          </p:cNvPr>
          <p:cNvSpPr txBox="1">
            <a:spLocks noChangeArrowheads="1"/>
          </p:cNvSpPr>
          <p:nvPr/>
        </p:nvSpPr>
        <p:spPr bwMode="auto">
          <a:xfrm>
            <a:off x="282726" y="5334888"/>
            <a:ext cx="11136382" cy="104644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Bei Verben in der Grundform</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mit </a:t>
            </a:r>
            <a:r>
              <a:rPr kumimoji="0" lang="de-DE" sz="1800" b="0" i="1" u="none" strike="noStrike" kern="0" cap="none" spc="0" normalizeH="0" noProof="0" dirty="0">
                <a:ln>
                  <a:noFill/>
                </a:ln>
                <a:solidFill>
                  <a:srgbClr val="1F497D">
                    <a:lumMod val="60000"/>
                    <a:lumOff val="40000"/>
                  </a:srgbClr>
                </a:solidFill>
                <a:effectLst/>
                <a:uLnTx/>
                <a:uFillTx/>
                <a:latin typeface="Trebuchet MS" pitchFamily="34" charset="0"/>
              </a:rPr>
              <a:t>zu</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setzen wir ein Komma,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außer der Infinitiv steht in direkter Verbindung mit einem Hilfsverb.</a:t>
            </a:r>
            <a:endPar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a:t>
            </a:r>
          </a:p>
        </p:txBody>
      </p:sp>
      <p:sp>
        <p:nvSpPr>
          <p:cNvPr id="24" name="Textfeld 23">
            <a:extLst>
              <a:ext uri="{FF2B5EF4-FFF2-40B4-BE49-F238E27FC236}">
                <a16:creationId xmlns:a16="http://schemas.microsoft.com/office/drawing/2014/main" id="{A056A994-9B52-AC79-C49D-5CAEA212C88E}"/>
              </a:ext>
            </a:extLst>
          </p:cNvPr>
          <p:cNvSpPr txBox="1"/>
          <p:nvPr/>
        </p:nvSpPr>
        <p:spPr>
          <a:xfrm>
            <a:off x="260109" y="519540"/>
            <a:ext cx="8727756"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a:ln>
                  <a:noFill/>
                </a:ln>
                <a:solidFill>
                  <a:srgbClr val="FF0000"/>
                </a:solidFill>
                <a:effectLst/>
                <a:uLnTx/>
                <a:uFillTx/>
                <a:latin typeface="Trebuchet MS" pitchFamily="34" charset="0"/>
              </a:rPr>
              <a:t>Schreibe Beispiele zu jeder Regel!</a:t>
            </a:r>
            <a:endParaRPr kumimoji="0" lang="de-DE" altLang="de-DE" i="0" u="none" strike="noStrike" kern="0" cap="none" spc="0" normalizeH="0" baseline="0" noProof="0" dirty="0">
              <a:ln>
                <a:noFill/>
              </a:ln>
              <a:solidFill>
                <a:srgbClr val="FF0000"/>
              </a:solidFill>
              <a:effectLst/>
              <a:uLnTx/>
              <a:uFillTx/>
              <a:latin typeface="Trebuchet MS" pitchFamily="34" charset="0"/>
            </a:endParaRPr>
          </a:p>
        </p:txBody>
      </p:sp>
      <p:sp>
        <p:nvSpPr>
          <p:cNvPr id="6" name="Textfeld 36">
            <a:extLst>
              <a:ext uri="{FF2B5EF4-FFF2-40B4-BE49-F238E27FC236}">
                <a16:creationId xmlns:a16="http://schemas.microsoft.com/office/drawing/2014/main" id="{45FFA63B-A5B7-3AAB-A51C-FB22252C39F0}"/>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19	Zusammenfassung Regeln</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Rechteck 1">
            <a:extLst>
              <a:ext uri="{FF2B5EF4-FFF2-40B4-BE49-F238E27FC236}">
                <a16:creationId xmlns:a16="http://schemas.microsoft.com/office/drawing/2014/main" id="{4D2EAA14-0270-D307-493E-917454D60E18}"/>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3393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9652315"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02	Aufzählungen und nachgestellte Erläuterungen</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1F8F5233-5122-49D0-ADD0-883301DF3587}"/>
              </a:ext>
            </a:extLst>
          </p:cNvPr>
          <p:cNvSpPr txBox="1">
            <a:spLocks noChangeArrowheads="1"/>
          </p:cNvSpPr>
          <p:nvPr/>
        </p:nvSpPr>
        <p:spPr bwMode="auto">
          <a:xfrm>
            <a:off x="154442" y="1056589"/>
            <a:ext cx="7140096"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Denksportaufgabe: Wie viele Personen gehen ins Kino? </a:t>
            </a:r>
          </a:p>
          <a:p>
            <a:pPr eaLnBrk="1" fontAlgn="auto" hangingPunct="1">
              <a:spcBef>
                <a:spcPts val="0"/>
              </a:spcBef>
              <a:spcAft>
                <a:spcPts val="0"/>
              </a:spcAft>
              <a:buNone/>
              <a:defRPr/>
            </a:pPr>
            <a:r>
              <a:rPr lang="de-DE" sz="2200" kern="0" dirty="0">
                <a:solidFill>
                  <a:srgbClr val="FF0000"/>
                </a:solidFill>
                <a:latin typeface="Trebuchet MS" pitchFamily="34" charset="0"/>
              </a:rPr>
              <a:t>Kennzeichne die Lösungen und begründe!</a:t>
            </a:r>
          </a:p>
        </p:txBody>
      </p:sp>
      <p:sp>
        <p:nvSpPr>
          <p:cNvPr id="5" name="Textfeld 4">
            <a:extLst>
              <a:ext uri="{FF2B5EF4-FFF2-40B4-BE49-F238E27FC236}">
                <a16:creationId xmlns:a16="http://schemas.microsoft.com/office/drawing/2014/main" id="{8094D383-3152-4B01-86BB-DA92A72D0F32}"/>
              </a:ext>
            </a:extLst>
          </p:cNvPr>
          <p:cNvSpPr txBox="1"/>
          <p:nvPr/>
        </p:nvSpPr>
        <p:spPr>
          <a:xfrm>
            <a:off x="179512" y="1873029"/>
            <a:ext cx="3265430"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a:ln>
                  <a:noFill/>
                </a:ln>
                <a:effectLst/>
                <a:uLnTx/>
                <a:uFillTx/>
                <a:latin typeface="Trebuchet MS" pitchFamily="34" charset="0"/>
              </a:rPr>
              <a:t>Mia, meine Freundin und ich gehen</a:t>
            </a:r>
            <a:r>
              <a:rPr kumimoji="0" lang="de-DE" sz="2200" u="none" strike="noStrike" kern="0" cap="none" spc="0" normalizeH="0" noProof="0">
                <a:ln>
                  <a:noFill/>
                </a:ln>
                <a:effectLst/>
                <a:uLnTx/>
                <a:uFillTx/>
                <a:latin typeface="Trebuchet MS" pitchFamily="34" charset="0"/>
              </a:rPr>
              <a:t> ins Kino.</a:t>
            </a:r>
            <a:endParaRPr kumimoji="0" lang="de-DE" sz="2200" u="none" strike="noStrike" kern="0" cap="none" spc="0" normalizeH="0" baseline="0" noProof="0">
              <a:ln>
                <a:noFill/>
              </a:ln>
              <a:effectLst/>
              <a:uLnTx/>
              <a:uFillTx/>
              <a:latin typeface="Trebuchet MS" pitchFamily="34" charset="0"/>
            </a:endParaRPr>
          </a:p>
        </p:txBody>
      </p:sp>
      <p:sp>
        <p:nvSpPr>
          <p:cNvPr id="6" name="Textfeld 5">
            <a:extLst>
              <a:ext uri="{FF2B5EF4-FFF2-40B4-BE49-F238E27FC236}">
                <a16:creationId xmlns:a16="http://schemas.microsoft.com/office/drawing/2014/main" id="{F9FDF970-4802-48EC-8455-2EC73358B030}"/>
              </a:ext>
            </a:extLst>
          </p:cNvPr>
          <p:cNvSpPr txBox="1"/>
          <p:nvPr/>
        </p:nvSpPr>
        <p:spPr>
          <a:xfrm>
            <a:off x="4572000" y="1869924"/>
            <a:ext cx="3265430"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Mia, meine Freundin, und ich gehen</a:t>
            </a:r>
            <a:r>
              <a:rPr kumimoji="0" lang="de-DE" sz="2200" u="none" strike="noStrike" kern="0" cap="none" spc="0" normalizeH="0" noProof="0" dirty="0">
                <a:ln>
                  <a:noFill/>
                </a:ln>
                <a:effectLst/>
                <a:uLnTx/>
                <a:uFillTx/>
                <a:latin typeface="Trebuchet MS" pitchFamily="34" charset="0"/>
              </a:rPr>
              <a:t> ins Kino.</a:t>
            </a:r>
            <a:endParaRPr kumimoji="0" lang="de-DE" sz="2200" u="none" strike="noStrike" kern="0" cap="none" spc="0" normalizeH="0" baseline="0" noProof="0" dirty="0">
              <a:ln>
                <a:noFill/>
              </a:ln>
              <a:effectLst/>
              <a:uLnTx/>
              <a:uFillTx/>
              <a:latin typeface="Trebuchet MS" pitchFamily="34" charset="0"/>
            </a:endParaRPr>
          </a:p>
        </p:txBody>
      </p:sp>
      <p:sp>
        <p:nvSpPr>
          <p:cNvPr id="7" name="Textfeld 6">
            <a:extLst>
              <a:ext uri="{FF2B5EF4-FFF2-40B4-BE49-F238E27FC236}">
                <a16:creationId xmlns:a16="http://schemas.microsoft.com/office/drawing/2014/main" id="{A24B6236-335F-407D-AA58-138D8BE59D59}"/>
              </a:ext>
            </a:extLst>
          </p:cNvPr>
          <p:cNvSpPr txBox="1"/>
          <p:nvPr/>
        </p:nvSpPr>
        <p:spPr>
          <a:xfrm>
            <a:off x="179512" y="2797411"/>
            <a:ext cx="1668016"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2 Personen</a:t>
            </a:r>
          </a:p>
        </p:txBody>
      </p:sp>
      <p:sp>
        <p:nvSpPr>
          <p:cNvPr id="8" name="Textfeld 7">
            <a:extLst>
              <a:ext uri="{FF2B5EF4-FFF2-40B4-BE49-F238E27FC236}">
                <a16:creationId xmlns:a16="http://schemas.microsoft.com/office/drawing/2014/main" id="{DA8BB098-BB50-4844-9C4F-385AC44D6F12}"/>
              </a:ext>
            </a:extLst>
          </p:cNvPr>
          <p:cNvSpPr txBox="1"/>
          <p:nvPr/>
        </p:nvSpPr>
        <p:spPr>
          <a:xfrm>
            <a:off x="4585552" y="2797411"/>
            <a:ext cx="1668016"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2 Personen</a:t>
            </a:r>
          </a:p>
        </p:txBody>
      </p:sp>
      <p:sp>
        <p:nvSpPr>
          <p:cNvPr id="9" name="Textfeld 8">
            <a:extLst>
              <a:ext uri="{FF2B5EF4-FFF2-40B4-BE49-F238E27FC236}">
                <a16:creationId xmlns:a16="http://schemas.microsoft.com/office/drawing/2014/main" id="{4CFA9682-5E97-4E03-980A-E7A322D3DEA4}"/>
              </a:ext>
            </a:extLst>
          </p:cNvPr>
          <p:cNvSpPr txBox="1"/>
          <p:nvPr/>
        </p:nvSpPr>
        <p:spPr>
          <a:xfrm>
            <a:off x="179511" y="3254496"/>
            <a:ext cx="4197023" cy="89255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latin typeface="Trebuchet MS" pitchFamily="34" charset="0"/>
                <a:sym typeface="Wingdings" panose="05000000000000000000" pitchFamily="2" charset="2"/>
              </a:rPr>
              <a:t>Grund:</a:t>
            </a:r>
          </a:p>
          <a:p>
            <a:pPr marL="0" marR="0" lvl="0" indent="0" defTabSz="914400" eaLnBrk="1" fontAlgn="auto" latinLnBrk="0" hangingPunct="1">
              <a:lnSpc>
                <a:spcPct val="100000"/>
              </a:lnSpc>
              <a:spcBef>
                <a:spcPts val="0"/>
              </a:spcBef>
              <a:spcAft>
                <a:spcPts val="0"/>
              </a:spcAft>
              <a:buClrTx/>
              <a:buSzTx/>
              <a:buFontTx/>
              <a:buNone/>
              <a:tabLst/>
              <a:defRPr/>
            </a:pPr>
            <a:endParaRPr lang="de-DE" sz="800" kern="0" dirty="0">
              <a:latin typeface="Trebuchet MS" pitchFamily="34" charset="0"/>
              <a:sym typeface="Wingdings" panose="05000000000000000000" pitchFamily="2" charset="2"/>
            </a:endParaRPr>
          </a:p>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latin typeface="Trebuchet MS" pitchFamily="34" charset="0"/>
                <a:sym typeface="Wingdings" panose="05000000000000000000" pitchFamily="2" charset="2"/>
              </a:rPr>
              <a:t>_______________________</a:t>
            </a:r>
            <a:endParaRPr kumimoji="0" lang="de-DE" sz="2200" u="none" strike="noStrike" kern="0" cap="none" spc="0" normalizeH="0" baseline="0" noProof="0" dirty="0">
              <a:ln>
                <a:noFill/>
              </a:ln>
              <a:effectLst/>
              <a:uLnTx/>
              <a:uFillTx/>
              <a:latin typeface="Trebuchet MS" pitchFamily="34" charset="0"/>
            </a:endParaRPr>
          </a:p>
        </p:txBody>
      </p:sp>
      <p:sp>
        <p:nvSpPr>
          <p:cNvPr id="10" name="Textfeld 9">
            <a:extLst>
              <a:ext uri="{FF2B5EF4-FFF2-40B4-BE49-F238E27FC236}">
                <a16:creationId xmlns:a16="http://schemas.microsoft.com/office/drawing/2014/main" id="{C930E861-3A0E-4323-A5EF-E593632D6CD4}"/>
              </a:ext>
            </a:extLst>
          </p:cNvPr>
          <p:cNvSpPr txBox="1"/>
          <p:nvPr/>
        </p:nvSpPr>
        <p:spPr>
          <a:xfrm>
            <a:off x="4533685" y="3229459"/>
            <a:ext cx="3699519" cy="89255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noProof="0" dirty="0">
                <a:latin typeface="Trebuchet MS" pitchFamily="34" charset="0"/>
                <a:sym typeface="Wingdings" panose="05000000000000000000" pitchFamily="2" charset="2"/>
              </a:rPr>
              <a:t>Grund:</a:t>
            </a:r>
          </a:p>
          <a:p>
            <a:pPr marL="0" marR="0" lvl="0" indent="0" defTabSz="914400" eaLnBrk="1" fontAlgn="auto" latinLnBrk="0" hangingPunct="1">
              <a:lnSpc>
                <a:spcPct val="100000"/>
              </a:lnSpc>
              <a:spcBef>
                <a:spcPts val="0"/>
              </a:spcBef>
              <a:spcAft>
                <a:spcPts val="0"/>
              </a:spcAft>
              <a:buClrTx/>
              <a:buSzTx/>
              <a:buFontTx/>
              <a:buNone/>
              <a:tabLst/>
              <a:defRPr/>
            </a:pPr>
            <a:endParaRPr lang="de-DE" sz="800" kern="0" noProof="0" dirty="0">
              <a:latin typeface="Trebuchet MS" pitchFamily="34" charset="0"/>
              <a:sym typeface="Wingdings" panose="05000000000000000000" pitchFamily="2" charset="2"/>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dirty="0">
                <a:ln>
                  <a:noFill/>
                </a:ln>
                <a:effectLst/>
                <a:uLnTx/>
                <a:uFillTx/>
                <a:latin typeface="Trebuchet MS" pitchFamily="34" charset="0"/>
                <a:sym typeface="Wingdings" panose="05000000000000000000" pitchFamily="2" charset="2"/>
              </a:rPr>
              <a:t>________________________</a:t>
            </a:r>
            <a:endParaRPr kumimoji="0" lang="de-DE" sz="2200" u="none" strike="noStrike" kern="0" cap="none" spc="0" normalizeH="0" baseline="0" noProof="0" dirty="0">
              <a:ln>
                <a:noFill/>
              </a:ln>
              <a:effectLst/>
              <a:uLnTx/>
              <a:uFillTx/>
              <a:latin typeface="Trebuchet MS" pitchFamily="34" charset="0"/>
            </a:endParaRPr>
          </a:p>
        </p:txBody>
      </p:sp>
      <p:sp>
        <p:nvSpPr>
          <p:cNvPr id="11" name="Textfeld 10">
            <a:extLst>
              <a:ext uri="{FF2B5EF4-FFF2-40B4-BE49-F238E27FC236}">
                <a16:creationId xmlns:a16="http://schemas.microsoft.com/office/drawing/2014/main" id="{FAC6B32C-8B7B-4C6D-9B19-577D58ADD09D}"/>
              </a:ext>
            </a:extLst>
          </p:cNvPr>
          <p:cNvSpPr txBox="1"/>
          <p:nvPr/>
        </p:nvSpPr>
        <p:spPr>
          <a:xfrm>
            <a:off x="154442" y="4254320"/>
            <a:ext cx="4357569" cy="1908215"/>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Kennzeichne die richtige</a:t>
            </a:r>
          </a:p>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Aussage:</a:t>
            </a:r>
          </a:p>
          <a:p>
            <a:pPr marR="0" lvl="0" defTabSz="914400" eaLnBrk="1" fontAlgn="auto" latinLnBrk="0" hangingPunct="1">
              <a:lnSpc>
                <a:spcPct val="100000"/>
              </a:lnSpc>
              <a:spcBef>
                <a:spcPts val="0"/>
              </a:spcBef>
              <a:spcAft>
                <a:spcPts val="0"/>
              </a:spcAft>
              <a:buClrTx/>
              <a:buSzTx/>
              <a:tabLst/>
              <a:defRPr/>
            </a:pPr>
            <a:endParaRPr lang="de-DE" sz="2200" kern="0" dirty="0">
              <a:solidFill>
                <a:srgbClr val="FF0000"/>
              </a:solidFill>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nicht meine Freundin.</a:t>
            </a:r>
          </a:p>
          <a:p>
            <a:pPr marR="0" lvl="0" defTabSz="914400" eaLnBrk="1" fontAlgn="auto" latinLnBrk="0" hangingPunct="1">
              <a:lnSpc>
                <a:spcPct val="100000"/>
              </a:lnSpc>
              <a:spcBef>
                <a:spcPts val="0"/>
              </a:spcBef>
              <a:spcAft>
                <a:spcPts val="0"/>
              </a:spcAft>
              <a:buClrTx/>
              <a:buSzTx/>
              <a:tabLst/>
              <a:defRPr/>
            </a:pPr>
            <a:endParaRPr lang="de-DE" sz="8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meine Freundin.</a:t>
            </a:r>
          </a:p>
        </p:txBody>
      </p:sp>
      <p:sp>
        <p:nvSpPr>
          <p:cNvPr id="14" name="Rechteck 13">
            <a:extLst>
              <a:ext uri="{FF2B5EF4-FFF2-40B4-BE49-F238E27FC236}">
                <a16:creationId xmlns:a16="http://schemas.microsoft.com/office/drawing/2014/main" id="{A3868561-1A67-469C-B378-FA7E1D3A9D55}"/>
              </a:ext>
            </a:extLst>
          </p:cNvPr>
          <p:cNvSpPr/>
          <p:nvPr/>
        </p:nvSpPr>
        <p:spPr>
          <a:xfrm>
            <a:off x="1763688" y="2828792"/>
            <a:ext cx="1563248" cy="430887"/>
          </a:xfrm>
          <a:prstGeom prst="rect">
            <a:avLst/>
          </a:prstGeom>
        </p:spPr>
        <p:txBody>
          <a:bodyPr wrap="none">
            <a:spAutoFit/>
          </a:bodyPr>
          <a:lstStyle/>
          <a:p>
            <a:r>
              <a:rPr lang="de-DE" sz="2200" kern="0" dirty="0">
                <a:latin typeface="Trebuchet MS" pitchFamily="34" charset="0"/>
              </a:rPr>
              <a:t>3 Personen</a:t>
            </a:r>
            <a:endParaRPr lang="de-DE" sz="2200" dirty="0"/>
          </a:p>
        </p:txBody>
      </p:sp>
      <p:sp>
        <p:nvSpPr>
          <p:cNvPr id="15" name="Rechteck 14">
            <a:extLst>
              <a:ext uri="{FF2B5EF4-FFF2-40B4-BE49-F238E27FC236}">
                <a16:creationId xmlns:a16="http://schemas.microsoft.com/office/drawing/2014/main" id="{A75C7E36-B46C-4419-901F-17CB40FB1850}"/>
              </a:ext>
            </a:extLst>
          </p:cNvPr>
          <p:cNvSpPr/>
          <p:nvPr/>
        </p:nvSpPr>
        <p:spPr>
          <a:xfrm>
            <a:off x="6211185" y="2797411"/>
            <a:ext cx="1563248" cy="430887"/>
          </a:xfrm>
          <a:prstGeom prst="rect">
            <a:avLst/>
          </a:prstGeom>
        </p:spPr>
        <p:txBody>
          <a:bodyPr wrap="none">
            <a:spAutoFit/>
          </a:bodyPr>
          <a:lstStyle/>
          <a:p>
            <a:r>
              <a:rPr lang="de-DE" sz="2200" kern="0" dirty="0">
                <a:latin typeface="Trebuchet MS" pitchFamily="34" charset="0"/>
              </a:rPr>
              <a:t>3 Personen</a:t>
            </a:r>
            <a:endParaRPr lang="de-DE" sz="2200" dirty="0"/>
          </a:p>
        </p:txBody>
      </p:sp>
      <p:sp>
        <p:nvSpPr>
          <p:cNvPr id="2" name="Textfeld 1">
            <a:extLst>
              <a:ext uri="{FF2B5EF4-FFF2-40B4-BE49-F238E27FC236}">
                <a16:creationId xmlns:a16="http://schemas.microsoft.com/office/drawing/2014/main" id="{D9F271A2-246D-1785-E692-EDCD9F5BB9CD}"/>
              </a:ext>
            </a:extLst>
          </p:cNvPr>
          <p:cNvSpPr txBox="1"/>
          <p:nvPr/>
        </p:nvSpPr>
        <p:spPr>
          <a:xfrm>
            <a:off x="4572000" y="4251299"/>
            <a:ext cx="4357569" cy="1908215"/>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Kennzeichne die richtige</a:t>
            </a:r>
          </a:p>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Aussage:</a:t>
            </a:r>
          </a:p>
          <a:p>
            <a:pPr marR="0" lvl="0" defTabSz="914400" eaLnBrk="1" fontAlgn="auto" latinLnBrk="0" hangingPunct="1">
              <a:lnSpc>
                <a:spcPct val="100000"/>
              </a:lnSpc>
              <a:spcBef>
                <a:spcPts val="0"/>
              </a:spcBef>
              <a:spcAft>
                <a:spcPts val="0"/>
              </a:spcAft>
              <a:buClrTx/>
              <a:buSzTx/>
              <a:tabLst/>
              <a:defRPr/>
            </a:pPr>
            <a:endParaRPr lang="de-DE" sz="2200" kern="0" dirty="0">
              <a:solidFill>
                <a:srgbClr val="FF0000"/>
              </a:solidFill>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nicht meine Freundin.</a:t>
            </a:r>
          </a:p>
          <a:p>
            <a:pPr marR="0" lvl="0" defTabSz="914400" eaLnBrk="1" fontAlgn="auto" latinLnBrk="0" hangingPunct="1">
              <a:lnSpc>
                <a:spcPct val="100000"/>
              </a:lnSpc>
              <a:spcBef>
                <a:spcPts val="0"/>
              </a:spcBef>
              <a:spcAft>
                <a:spcPts val="0"/>
              </a:spcAft>
              <a:buClrTx/>
              <a:buSzTx/>
              <a:tabLst/>
              <a:defRPr/>
            </a:pPr>
            <a:endParaRPr lang="de-DE" sz="8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meine Freundin.</a:t>
            </a:r>
          </a:p>
        </p:txBody>
      </p:sp>
      <p:sp>
        <p:nvSpPr>
          <p:cNvPr id="12" name="Rechteck 11">
            <a:extLst>
              <a:ext uri="{FF2B5EF4-FFF2-40B4-BE49-F238E27FC236}">
                <a16:creationId xmlns:a16="http://schemas.microsoft.com/office/drawing/2014/main" id="{535BAE6E-B8CE-3380-2BED-C3DF88667592}"/>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46F418A0-A190-9F65-A544-48B7E81E05FB}"/>
              </a:ext>
            </a:extLst>
          </p:cNvPr>
          <p:cNvSpPr txBox="1"/>
          <p:nvPr/>
        </p:nvSpPr>
        <p:spPr>
          <a:xfrm>
            <a:off x="8599815" y="4257670"/>
            <a:ext cx="3592185" cy="2123658"/>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Schreibe den Satz mit </a:t>
            </a:r>
          </a:p>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Klammern statt Kommas:</a:t>
            </a:r>
          </a:p>
          <a:p>
            <a:pPr marR="0" lvl="0" defTabSz="914400" eaLnBrk="1" fontAlgn="auto" latinLnBrk="0" hangingPunct="1">
              <a:lnSpc>
                <a:spcPct val="100000"/>
              </a:lnSpc>
              <a:spcBef>
                <a:spcPts val="0"/>
              </a:spcBef>
              <a:spcAft>
                <a:spcPts val="0"/>
              </a:spcAft>
              <a:buClrTx/>
              <a:buSzTx/>
              <a:tabLst/>
              <a:defRPr/>
            </a:pPr>
            <a:endParaRPr lang="de-DE" sz="22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______________________</a:t>
            </a:r>
          </a:p>
          <a:p>
            <a:pPr marR="0" lvl="0" defTabSz="914400" eaLnBrk="1" fontAlgn="auto" latinLnBrk="0" hangingPunct="1">
              <a:lnSpc>
                <a:spcPct val="100000"/>
              </a:lnSpc>
              <a:spcBef>
                <a:spcPts val="0"/>
              </a:spcBef>
              <a:spcAft>
                <a:spcPts val="0"/>
              </a:spcAft>
              <a:buClrTx/>
              <a:buSzTx/>
              <a:tabLst/>
              <a:defRPr/>
            </a:pPr>
            <a:endParaRPr lang="de-DE" sz="22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______________________</a:t>
            </a:r>
          </a:p>
        </p:txBody>
      </p:sp>
    </p:spTree>
    <p:extLst>
      <p:ext uri="{BB962C8B-B14F-4D97-AF65-F5344CB8AC3E}">
        <p14:creationId xmlns:p14="http://schemas.microsoft.com/office/powerpoint/2010/main" val="2928611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F61D4C-C0DB-EF5D-679C-E42D41773CD7}"/>
              </a:ext>
            </a:extLst>
          </p:cNvPr>
          <p:cNvSpPr>
            <a:spLocks noGrp="1"/>
          </p:cNvSpPr>
          <p:nvPr>
            <p:ph type="title"/>
          </p:nvPr>
        </p:nvSpPr>
        <p:spPr/>
        <p:txBody>
          <a:bodyPr/>
          <a:lstStyle/>
          <a:p>
            <a:r>
              <a:rPr lang="de-DE" dirty="0"/>
              <a:t>Merke!</a:t>
            </a:r>
          </a:p>
        </p:txBody>
      </p:sp>
      <p:sp>
        <p:nvSpPr>
          <p:cNvPr id="3" name="Foliennummernplatzhalter 2">
            <a:extLst>
              <a:ext uri="{FF2B5EF4-FFF2-40B4-BE49-F238E27FC236}">
                <a16:creationId xmlns:a16="http://schemas.microsoft.com/office/drawing/2014/main" id="{DF5F760A-E27F-3547-08FF-1572773EE303}"/>
              </a:ext>
            </a:extLst>
          </p:cNvPr>
          <p:cNvSpPr>
            <a:spLocks noGrp="1"/>
          </p:cNvSpPr>
          <p:nvPr>
            <p:ph type="sldNum" sz="quarter" idx="12"/>
          </p:nvPr>
        </p:nvSpPr>
        <p:spPr/>
        <p:txBody>
          <a:bodyPr/>
          <a:lstStyle/>
          <a:p>
            <a:fld id="{C9CD412D-C60F-4771-A1CB-FFD7B5773953}" type="slidenum">
              <a:rPr lang="de-DE" smtClean="0"/>
              <a:pPr/>
              <a:t>20</a:t>
            </a:fld>
            <a:endParaRPr lang="de-DE" dirty="0"/>
          </a:p>
        </p:txBody>
      </p:sp>
      <p:pic>
        <p:nvPicPr>
          <p:cNvPr id="5" name="Grafik 4" descr="Smiley böse.png">
            <a:extLst>
              <a:ext uri="{FF2B5EF4-FFF2-40B4-BE49-F238E27FC236}">
                <a16:creationId xmlns:a16="http://schemas.microsoft.com/office/drawing/2014/main" id="{8B7D5FE6-74B2-33CA-461A-E4A46ACE51C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3872" y="4221088"/>
            <a:ext cx="2515485" cy="168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Smiley gut.png">
            <a:extLst>
              <a:ext uri="{FF2B5EF4-FFF2-40B4-BE49-F238E27FC236}">
                <a16:creationId xmlns:a16="http://schemas.microsoft.com/office/drawing/2014/main" id="{5D421471-04A3-77E5-AEE9-3C5ABE5AAED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9548" y="4160046"/>
            <a:ext cx="1906398" cy="193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feld 15">
            <a:extLst>
              <a:ext uri="{FF2B5EF4-FFF2-40B4-BE49-F238E27FC236}">
                <a16:creationId xmlns:a16="http://schemas.microsoft.com/office/drawing/2014/main" id="{5392E948-36D0-57DB-E0E7-389ACCF4DDA8}"/>
              </a:ext>
            </a:extLst>
          </p:cNvPr>
          <p:cNvSpPr txBox="1">
            <a:spLocks noChangeArrowheads="1"/>
          </p:cNvSpPr>
          <p:nvPr/>
        </p:nvSpPr>
        <p:spPr bwMode="auto">
          <a:xfrm>
            <a:off x="3822823" y="1196752"/>
            <a:ext cx="4701928" cy="280076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effectLst/>
                <a:uLnTx/>
                <a:uFillTx/>
                <a:latin typeface="Trebuchet MS" pitchFamily="34" charset="0"/>
              </a:rPr>
              <a:t>Seine Leser geistig verletzt,</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lang="de-DE" sz="2200" kern="0" dirty="0">
                <a:latin typeface="Trebuchet MS" pitchFamily="34" charset="0"/>
              </a:rPr>
              <a:t>wer die Kommas nicht richtig setzt.</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endParaRPr lang="de-DE" sz="2200" kern="0" noProof="0" dirty="0">
              <a:latin typeface="Trebuchet MS" pitchFamily="34" charset="0"/>
            </a:endParaRP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dirty="0">
                <a:ln>
                  <a:noFill/>
                </a:ln>
                <a:effectLst/>
                <a:uLnTx/>
                <a:uFillTx/>
                <a:latin typeface="Trebuchet MS" pitchFamily="34" charset="0"/>
              </a:rPr>
              <a:t>Kein</a:t>
            </a:r>
            <a:r>
              <a:rPr kumimoji="0" lang="de-DE" sz="2200" b="0" i="0" u="none" strike="noStrike" kern="0" cap="none" spc="0" normalizeH="0" dirty="0">
                <a:ln>
                  <a:noFill/>
                </a:ln>
                <a:effectLst/>
                <a:uLnTx/>
                <a:uFillTx/>
                <a:latin typeface="Trebuchet MS" pitchFamily="34" charset="0"/>
              </a:rPr>
              <a:t> Komma, wo eins hingehört:</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lang="de-DE" sz="2200" kern="0" baseline="0" noProof="0" dirty="0">
                <a:latin typeface="Trebuchet MS" pitchFamily="34" charset="0"/>
              </a:rPr>
              <a:t>Der Lesefluss ist dann gestört!</a:t>
            </a:r>
            <a:endParaRPr lang="de-DE" sz="2200" kern="0" noProof="0" dirty="0">
              <a:latin typeface="Trebuchet MS" pitchFamily="34" charset="0"/>
            </a:endParaRPr>
          </a:p>
          <a:p>
            <a:pPr marL="0" marR="0" lvl="0" indent="0" algn="ctr" defTabSz="914400" eaLnBrk="1" fontAlgn="auto" latinLnBrk="0" hangingPunct="1">
              <a:lnSpc>
                <a:spcPct val="100000"/>
              </a:lnSpc>
              <a:spcBef>
                <a:spcPts val="0"/>
              </a:spcBef>
              <a:spcAft>
                <a:spcPts val="0"/>
              </a:spcAft>
              <a:buClrTx/>
              <a:buSzTx/>
              <a:buFont typeface="Arial" charset="0"/>
              <a:buNone/>
              <a:tabLst/>
              <a:defRPr/>
            </a:pPr>
            <a:endParaRPr lang="de-DE" sz="2200" kern="0" noProof="0" dirty="0">
              <a:latin typeface="Trebuchet MS" pitchFamily="34" charset="0"/>
            </a:endParaRP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dirty="0">
                <a:ln>
                  <a:noFill/>
                </a:ln>
                <a:effectLst/>
                <a:uLnTx/>
                <a:uFillTx/>
                <a:latin typeface="Trebuchet MS" pitchFamily="34" charset="0"/>
              </a:rPr>
              <a:t>Ein</a:t>
            </a:r>
            <a:r>
              <a:rPr kumimoji="0" lang="de-DE" sz="2200" b="0" i="0" u="none" strike="noStrike" kern="0" cap="none" spc="0" normalizeH="0" dirty="0">
                <a:ln>
                  <a:noFill/>
                </a:ln>
                <a:effectLst/>
                <a:uLnTx/>
                <a:uFillTx/>
                <a:latin typeface="Trebuchet MS" pitchFamily="34" charset="0"/>
              </a:rPr>
              <a:t> Komma ist zwar winzig klein,</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lang="de-DE" sz="2200" kern="0" baseline="0" noProof="0" dirty="0">
                <a:latin typeface="Trebuchet MS" pitchFamily="34" charset="0"/>
              </a:rPr>
              <a:t>es</a:t>
            </a:r>
            <a:r>
              <a:rPr lang="de-DE" sz="2200" kern="0" noProof="0" dirty="0">
                <a:latin typeface="Trebuchet MS" pitchFamily="34" charset="0"/>
              </a:rPr>
              <a:t> richtig zu setzen, ist aber fein.</a:t>
            </a:r>
            <a:endParaRPr kumimoji="0" lang="de-DE" sz="2200" b="0" i="0" u="none" strike="noStrike" kern="0" cap="none" spc="0" normalizeH="0" baseline="0" noProof="0" dirty="0">
              <a:ln>
                <a:noFill/>
              </a:ln>
              <a:effectLst/>
              <a:uLnTx/>
              <a:uFillTx/>
              <a:latin typeface="Trebuchet MS" pitchFamily="34" charset="0"/>
            </a:endParaRPr>
          </a:p>
        </p:txBody>
      </p:sp>
      <p:sp>
        <p:nvSpPr>
          <p:cNvPr id="20" name="Rechteck 19">
            <a:extLst>
              <a:ext uri="{FF2B5EF4-FFF2-40B4-BE49-F238E27FC236}">
                <a16:creationId xmlns:a16="http://schemas.microsoft.com/office/drawing/2014/main" id="{2C8928EC-6F26-935A-1E7E-EBF8705DE060}"/>
              </a:ext>
            </a:extLst>
          </p:cNvPr>
          <p:cNvSpPr/>
          <p:nvPr/>
        </p:nvSpPr>
        <p:spPr>
          <a:xfrm>
            <a:off x="6173788" y="6469063"/>
            <a:ext cx="1368425" cy="2873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1" name="Rechteck 20">
            <a:hlinkClick r:id="" action="ppaction://hlinkshowjump?jump=previousslide"/>
            <a:extLst>
              <a:ext uri="{FF2B5EF4-FFF2-40B4-BE49-F238E27FC236}">
                <a16:creationId xmlns:a16="http://schemas.microsoft.com/office/drawing/2014/main" id="{95429DA5-485C-FDE1-8508-7868E58CE786}"/>
              </a:ext>
            </a:extLst>
          </p:cNvPr>
          <p:cNvSpPr/>
          <p:nvPr/>
        </p:nvSpPr>
        <p:spPr>
          <a:xfrm>
            <a:off x="5945188" y="6469063"/>
            <a:ext cx="1512887" cy="287338"/>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de-DE" sz="1400"/>
              <a:t>Vorherige  Seite</a:t>
            </a:r>
          </a:p>
        </p:txBody>
      </p:sp>
    </p:spTree>
    <p:extLst>
      <p:ext uri="{BB962C8B-B14F-4D97-AF65-F5344CB8AC3E}">
        <p14:creationId xmlns:p14="http://schemas.microsoft.com/office/powerpoint/2010/main" val="85000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E81A181E-8641-4E75-8F90-A45FA5F21798}"/>
              </a:ext>
            </a:extLst>
          </p:cNvPr>
          <p:cNvSpPr txBox="1">
            <a:spLocks noChangeArrowheads="1"/>
          </p:cNvSpPr>
          <p:nvPr/>
        </p:nvSpPr>
        <p:spPr bwMode="auto">
          <a:xfrm>
            <a:off x="140453" y="2647864"/>
            <a:ext cx="12051547" cy="3373424"/>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200000"/>
              </a:lnSpc>
              <a:spcBef>
                <a:spcPts val="0"/>
              </a:spcBef>
              <a:spcAft>
                <a:spcPts val="0"/>
              </a:spcAft>
              <a:buClrTx/>
              <a:buSzTx/>
              <a:buFontTx/>
              <a:buNone/>
              <a:tabLst/>
              <a:defRPr/>
            </a:pPr>
            <a:r>
              <a:rPr lang="de-DE" sz="2200" kern="0" spc="-100" dirty="0">
                <a:latin typeface="Trebuchet MS" pitchFamily="34" charset="0"/>
              </a:rPr>
              <a:t>Mein  Vater  ein  leidenschaftlicher  Radler  hat  zwei  Rennräder  ein  rotes  und  ein  blaues.  Morgen  also  am  Montag   will  er  eine  Tour  machen.  Am  frühen  Abend  lange  bevor  es  dunkel  wird  will  er  wieder  zu  Hause  sein.  Dann  machen  wir  gemeinsam  ein  Spiel  wahrscheinlich  Schach.  Am  Donnerstag  den 10.  dieses  Monats  nehme  ich  an  einem  Turnier  teil.  Bis  dahin  muss  ich  viel  trainieren  und  zwar  jeden  Tag.</a:t>
            </a: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03	Nachgestellte Erläuterung / Beisatz</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B19F0FAD-6A9A-4BD4-9975-AAF0C8B6F4D3}"/>
              </a:ext>
            </a:extLst>
          </p:cNvPr>
          <p:cNvSpPr txBox="1"/>
          <p:nvPr/>
        </p:nvSpPr>
        <p:spPr>
          <a:xfrm>
            <a:off x="140454" y="1056376"/>
            <a:ext cx="11860202" cy="1692771"/>
          </a:xfrm>
          <a:prstGeom prst="rect">
            <a:avLst/>
          </a:prstGeom>
          <a:noFill/>
        </p:spPr>
        <p:txBody>
          <a:bodyPr wrap="square" rtlCol="0">
            <a:spAutoFit/>
          </a:bodyPr>
          <a:lstStyle/>
          <a:p>
            <a:pPr lvl="0" fontAlgn="auto">
              <a:spcBef>
                <a:spcPts val="0"/>
              </a:spcBef>
              <a:spcAft>
                <a:spcPts val="0"/>
              </a:spcAft>
              <a:defRPr/>
            </a:pPr>
            <a:r>
              <a:rPr lang="de-DE" sz="2200" b="1" kern="0" dirty="0">
                <a:latin typeface="Trebuchet MS" pitchFamily="34" charset="0"/>
              </a:rPr>
              <a:t>Nachgestellte Erklärungen, auch Beisatz genannt, werden in Kommas eingeschlossen!</a:t>
            </a:r>
          </a:p>
          <a:p>
            <a:pPr lvl="0" fontAlgn="auto">
              <a:spcBef>
                <a:spcPts val="0"/>
              </a:spcBef>
              <a:spcAft>
                <a:spcPts val="0"/>
              </a:spcAft>
              <a:defRPr/>
            </a:pPr>
            <a:endParaRPr lang="de-DE" sz="1400" b="1" kern="0" dirty="0">
              <a:latin typeface="Trebuchet MS" pitchFamily="34" charset="0"/>
            </a:endParaRPr>
          </a:p>
          <a:p>
            <a:pPr lvl="0" fontAlgn="auto">
              <a:spcBef>
                <a:spcPts val="0"/>
              </a:spcBef>
              <a:spcAft>
                <a:spcPts val="0"/>
              </a:spcAft>
              <a:defRPr/>
            </a:pPr>
            <a:r>
              <a:rPr lang="de-DE" sz="2200" kern="0" dirty="0">
                <a:solidFill>
                  <a:srgbClr val="FF0000"/>
                </a:solidFill>
                <a:latin typeface="Trebuchet MS" pitchFamily="34" charset="0"/>
              </a:rPr>
              <a:t>Setze im folgenden Text die Kommas ein </a:t>
            </a:r>
          </a:p>
          <a:p>
            <a:pPr lvl="0" fontAlgn="auto">
              <a:spcBef>
                <a:spcPts val="0"/>
              </a:spcBef>
              <a:spcAft>
                <a:spcPts val="0"/>
              </a:spcAft>
              <a:defRPr/>
            </a:pPr>
            <a:r>
              <a:rPr lang="de-DE" sz="2200" kern="0" dirty="0">
                <a:solidFill>
                  <a:srgbClr val="FF0000"/>
                </a:solidFill>
                <a:latin typeface="Trebuchet MS" pitchFamily="34" charset="0"/>
              </a:rPr>
              <a:t>und kreise die nachgestellte Erklärung ein. </a:t>
            </a:r>
          </a:p>
          <a:p>
            <a:pPr lvl="0" fontAlgn="auto">
              <a:spcBef>
                <a:spcPts val="0"/>
              </a:spcBef>
              <a:spcAft>
                <a:spcPts val="0"/>
              </a:spcAft>
              <a:defRPr/>
            </a:pPr>
            <a:r>
              <a:rPr lang="de-DE" sz="2200" kern="0" dirty="0">
                <a:solidFill>
                  <a:srgbClr val="FF0000"/>
                </a:solidFill>
                <a:latin typeface="Trebuchet MS" pitchFamily="34" charset="0"/>
              </a:rPr>
              <a:t>Es handelt sich um </a:t>
            </a:r>
            <a:r>
              <a:rPr lang="de-DE" sz="2200" i="1" kern="0" dirty="0">
                <a:solidFill>
                  <a:srgbClr val="FF0000"/>
                </a:solidFill>
                <a:latin typeface="Trebuchet MS" pitchFamily="34" charset="0"/>
              </a:rPr>
              <a:t>sieben</a:t>
            </a:r>
            <a:r>
              <a:rPr lang="de-DE" sz="2200" kern="0" dirty="0">
                <a:solidFill>
                  <a:srgbClr val="FF0000"/>
                </a:solidFill>
                <a:latin typeface="Trebuchet MS" pitchFamily="34" charset="0"/>
              </a:rPr>
              <a:t> nachgestellte Erklärungen.</a:t>
            </a:r>
          </a:p>
        </p:txBody>
      </p:sp>
      <p:sp>
        <p:nvSpPr>
          <p:cNvPr id="2" name="Rechteck 1">
            <a:extLst>
              <a:ext uri="{FF2B5EF4-FFF2-40B4-BE49-F238E27FC236}">
                <a16:creationId xmlns:a16="http://schemas.microsoft.com/office/drawing/2014/main" id="{0C022E9F-FDFD-628B-2725-FE1544C2817E}"/>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741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a:extLst>
              <a:ext uri="{FF2B5EF4-FFF2-40B4-BE49-F238E27FC236}">
                <a16:creationId xmlns:a16="http://schemas.microsoft.com/office/drawing/2014/main" id="{6C849C72-A2D5-4357-A1DA-406215C7FE14}"/>
              </a:ext>
            </a:extLst>
          </p:cNvPr>
          <p:cNvSpPr txBox="1"/>
          <p:nvPr/>
        </p:nvSpPr>
        <p:spPr>
          <a:xfrm>
            <a:off x="140454" y="1515848"/>
            <a:ext cx="11644178" cy="11541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Es</a:t>
            </a:r>
            <a:r>
              <a:rPr kumimoji="0" lang="de-DE" sz="2200" b="0" i="0" u="none" strike="noStrike" kern="0" cap="none" spc="0" normalizeH="0" noProof="0" dirty="0">
                <a:ln>
                  <a:noFill/>
                </a:ln>
                <a:solidFill>
                  <a:prstClr val="black"/>
                </a:solidFill>
                <a:effectLst/>
                <a:uLnTx/>
                <a:uFillTx/>
                <a:latin typeface="Trebuchet MS" pitchFamily="34" charset="0"/>
                <a:ea typeface="+mn-ea"/>
                <a:cs typeface="Arial" charset="0"/>
              </a:rPr>
              <a:t> gibt eine Besonderheit:</a:t>
            </a:r>
            <a:endPar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Wenn die </a:t>
            </a:r>
            <a:r>
              <a:rPr kumimoji="0" lang="de-DE" sz="2200" b="0" i="0" u="none" strike="noStrike" kern="0" cap="none" spc="0" normalizeH="0" baseline="0" noProof="0" dirty="0">
                <a:ln>
                  <a:noFill/>
                </a:ln>
                <a:solidFill>
                  <a:srgbClr val="1F497D"/>
                </a:solidFill>
                <a:effectLst/>
                <a:uLnTx/>
                <a:uFillTx/>
                <a:latin typeface="Trebuchet MS" pitchFamily="34" charset="0"/>
                <a:ea typeface="+mn-ea"/>
                <a:cs typeface="Arial" charset="0"/>
              </a:rPr>
              <a:t>nähere Erläuterung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mit einer Präposition (          </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 eingeleitet wird,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dann braucht kein Komma gesetzt zu werden. </a:t>
            </a:r>
            <a:r>
              <a:rPr kumimoji="0" lang="de-DE" sz="2200" b="0" i="0" u="none" strike="noStrike" kern="0" cap="none" spc="-100" normalizeH="0" baseline="0" noProof="0" dirty="0">
                <a:ln>
                  <a:noFill/>
                </a:ln>
                <a:solidFill>
                  <a:schemeClr val="bg1">
                    <a:lumMod val="65000"/>
                  </a:schemeClr>
                </a:solidFill>
                <a:effectLst/>
                <a:uLnTx/>
                <a:uFillTx/>
                <a:latin typeface="Trebuchet MS" pitchFamily="34" charset="0"/>
                <a:ea typeface="+mn-ea"/>
                <a:cs typeface="Arial" charset="0"/>
              </a:rPr>
              <a:t>Ein abschließendes</a:t>
            </a:r>
            <a:r>
              <a:rPr kumimoji="0" lang="de-DE" sz="2200" b="0" i="0" u="none" strike="noStrike" kern="0" cap="none" spc="-100" normalizeH="0" noProof="0" dirty="0">
                <a:ln>
                  <a:noFill/>
                </a:ln>
                <a:solidFill>
                  <a:schemeClr val="bg1">
                    <a:lumMod val="65000"/>
                  </a:schemeClr>
                </a:solidFill>
                <a:effectLst/>
                <a:uLnTx/>
                <a:uFillTx/>
                <a:latin typeface="Trebuchet MS" pitchFamily="34" charset="0"/>
                <a:ea typeface="+mn-ea"/>
                <a:cs typeface="Arial" charset="0"/>
              </a:rPr>
              <a:t> Komma kann gesetzt werden.</a:t>
            </a:r>
            <a:endParaRPr kumimoji="0" lang="de-DE" sz="2200" b="0" i="0" u="none" strike="noStrike" kern="0" cap="none" spc="-100" normalizeH="0" baseline="0" noProof="0" dirty="0">
              <a:ln>
                <a:noFill/>
              </a:ln>
              <a:solidFill>
                <a:prstClr val="black"/>
              </a:solidFill>
              <a:effectLst/>
              <a:uLnTx/>
              <a:uFillTx/>
              <a:latin typeface="Trebuchet MS" pitchFamily="34" charset="0"/>
              <a:ea typeface="+mn-ea"/>
              <a:cs typeface="Arial" charset="0"/>
            </a:endParaRP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04	Datums-, Adress- </a:t>
            </a:r>
            <a:r>
              <a:rPr lang="de-DE" altLang="de-DE" sz="2200" b="1">
                <a:solidFill>
                  <a:schemeClr val="accent1"/>
                </a:solidFill>
                <a:latin typeface="Trebuchet MS" panose="020B0603020202020204" pitchFamily="34" charset="0"/>
                <a:ea typeface="+mj-ea"/>
                <a:cs typeface="+mj-cs"/>
              </a:rPr>
              <a:t>und Zeitangaben</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43E80779-6183-45C1-B4B1-E91B057DD3A1}"/>
              </a:ext>
            </a:extLst>
          </p:cNvPr>
          <p:cNvSpPr txBox="1"/>
          <p:nvPr/>
        </p:nvSpPr>
        <p:spPr>
          <a:xfrm>
            <a:off x="140454" y="1056376"/>
            <a:ext cx="11290423" cy="430887"/>
          </a:xfrm>
          <a:prstGeom prst="rect">
            <a:avLst/>
          </a:prstGeom>
          <a:noFill/>
        </p:spPr>
        <p:txBody>
          <a:bodyPr wrap="square" rtlCol="0">
            <a:spAutoFit/>
          </a:bodyPr>
          <a:lstStyle/>
          <a:p>
            <a:pPr lvl="0" fontAlgn="auto">
              <a:spcBef>
                <a:spcPts val="0"/>
              </a:spcBef>
              <a:spcAft>
                <a:spcPts val="0"/>
              </a:spcAft>
              <a:defRPr/>
            </a:pPr>
            <a:r>
              <a:rPr lang="de-DE" sz="2200" kern="0" dirty="0">
                <a:latin typeface="Trebuchet MS" pitchFamily="34" charset="0"/>
              </a:rPr>
              <a:t>Zwischen </a:t>
            </a:r>
            <a:r>
              <a:rPr lang="de-DE" sz="2200" b="1" kern="0" dirty="0">
                <a:latin typeface="Trebuchet MS" pitchFamily="34" charset="0"/>
              </a:rPr>
              <a:t>mehrteiligen</a:t>
            </a:r>
            <a:r>
              <a:rPr lang="de-DE" sz="2200" kern="0" dirty="0">
                <a:latin typeface="Trebuchet MS" pitchFamily="34" charset="0"/>
              </a:rPr>
              <a:t> Datums-, Adress- und Zeitangaben setzt du ein Komma.</a:t>
            </a:r>
          </a:p>
        </p:txBody>
      </p:sp>
      <p:sp>
        <p:nvSpPr>
          <p:cNvPr id="5" name="Textfeld 4">
            <a:extLst>
              <a:ext uri="{FF2B5EF4-FFF2-40B4-BE49-F238E27FC236}">
                <a16:creationId xmlns:a16="http://schemas.microsoft.com/office/drawing/2014/main" id="{354622F0-4F91-4FCA-A1E6-0D7803F2DEE7}"/>
              </a:ext>
            </a:extLst>
          </p:cNvPr>
          <p:cNvSpPr txBox="1">
            <a:spLocks noChangeArrowheads="1"/>
          </p:cNvSpPr>
          <p:nvPr/>
        </p:nvSpPr>
        <p:spPr bwMode="auto">
          <a:xfrm>
            <a:off x="140454" y="3300271"/>
            <a:ext cx="10060002" cy="3077189"/>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Wir  treffen  uns  am  Sonntag  dem  1. Juni.</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Das  Treffen  findet  Samstag  den  31. Mai  um 14 Uhr  statt.</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Ich  wohne  in  Nürnberg  Sandstraße 12.  im  1. Stock.</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Der  Ball  findet  am  Dienstag  1. Mai  um  20 Uhr  in  der  Stadthalle  statt.</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Frau  Meier  aus  Fürth  Baustraße 2  hat  den  Preis  gewonnen.</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Frau  Meier  Fürth  ist  die  Gewinnerin.</a:t>
            </a:r>
          </a:p>
        </p:txBody>
      </p:sp>
      <p:sp>
        <p:nvSpPr>
          <p:cNvPr id="34" name="Textfeld 33">
            <a:extLst>
              <a:ext uri="{FF2B5EF4-FFF2-40B4-BE49-F238E27FC236}">
                <a16:creationId xmlns:a16="http://schemas.microsoft.com/office/drawing/2014/main" id="{270B8801-CFDD-448E-A99E-768717C3ED55}"/>
              </a:ext>
            </a:extLst>
          </p:cNvPr>
          <p:cNvSpPr txBox="1"/>
          <p:nvPr/>
        </p:nvSpPr>
        <p:spPr>
          <a:xfrm>
            <a:off x="6816080" y="1424303"/>
            <a:ext cx="2088232" cy="892552"/>
          </a:xfrm>
          <a:prstGeom prst="rect">
            <a:avLst/>
          </a:prstGeom>
          <a:solidFill>
            <a:schemeClr val="bg1"/>
          </a:solidFill>
        </p:spPr>
        <p:txBody>
          <a:bodyPr wrap="square">
            <a:spAutoFit/>
          </a:bodyPr>
          <a:lstStyle/>
          <a:p>
            <a:r>
              <a:rPr lang="de-DE" sz="2200" kern="0" dirty="0">
                <a:solidFill>
                  <a:schemeClr val="tx2"/>
                </a:solidFill>
                <a:latin typeface="Trebuchet MS" pitchFamily="34" charset="0"/>
              </a:rPr>
              <a:t>Beispiele:</a:t>
            </a:r>
          </a:p>
          <a:p>
            <a:endParaRPr lang="de-DE" sz="800" kern="0" dirty="0">
              <a:solidFill>
                <a:srgbClr val="FF0000"/>
              </a:solidFill>
              <a:latin typeface="Trebuchet MS" pitchFamily="34" charset="0"/>
            </a:endParaRPr>
          </a:p>
          <a:p>
            <a:r>
              <a:rPr lang="de-DE" sz="2200" kern="0" dirty="0">
                <a:solidFill>
                  <a:schemeClr val="tx2"/>
                </a:solidFill>
                <a:latin typeface="Trebuchet MS" pitchFamily="34" charset="0"/>
              </a:rPr>
              <a:t>_____________</a:t>
            </a:r>
            <a:endParaRPr lang="de-DE" sz="2200" dirty="0">
              <a:solidFill>
                <a:schemeClr val="tx2"/>
              </a:solidFill>
            </a:endParaRPr>
          </a:p>
        </p:txBody>
      </p:sp>
      <p:sp>
        <p:nvSpPr>
          <p:cNvPr id="35" name="Textfeld 34">
            <a:extLst>
              <a:ext uri="{FF2B5EF4-FFF2-40B4-BE49-F238E27FC236}">
                <a16:creationId xmlns:a16="http://schemas.microsoft.com/office/drawing/2014/main" id="{39C5FDB9-271E-4338-8377-1768D7CF98F7}"/>
              </a:ext>
            </a:extLst>
          </p:cNvPr>
          <p:cNvSpPr txBox="1"/>
          <p:nvPr/>
        </p:nvSpPr>
        <p:spPr>
          <a:xfrm>
            <a:off x="8127581" y="1410044"/>
            <a:ext cx="3336170" cy="430887"/>
          </a:xfrm>
          <a:prstGeom prst="rect">
            <a:avLst/>
          </a:prstGeom>
          <a:solidFill>
            <a:schemeClr val="bg1"/>
          </a:solidFill>
        </p:spPr>
        <p:txBody>
          <a:bodyPr wrap="square">
            <a:spAutoFit/>
          </a:bodyPr>
          <a:lstStyle/>
          <a:p>
            <a:r>
              <a:rPr lang="de-DE" sz="2200" kern="0" dirty="0">
                <a:latin typeface="Trebuchet MS" pitchFamily="34" charset="0"/>
              </a:rPr>
              <a:t>____________________</a:t>
            </a:r>
            <a:endParaRPr lang="de-DE" sz="2200" dirty="0"/>
          </a:p>
        </p:txBody>
      </p:sp>
      <p:sp>
        <p:nvSpPr>
          <p:cNvPr id="36" name="Textfeld 35">
            <a:extLst>
              <a:ext uri="{FF2B5EF4-FFF2-40B4-BE49-F238E27FC236}">
                <a16:creationId xmlns:a16="http://schemas.microsoft.com/office/drawing/2014/main" id="{83546E4F-4FC2-4955-B094-FDA8F671D6AE}"/>
              </a:ext>
            </a:extLst>
          </p:cNvPr>
          <p:cNvSpPr txBox="1"/>
          <p:nvPr/>
        </p:nvSpPr>
        <p:spPr>
          <a:xfrm>
            <a:off x="140454" y="2940024"/>
            <a:ext cx="9627954" cy="430887"/>
          </a:xfrm>
          <a:prstGeom prst="rect">
            <a:avLst/>
          </a:prstGeom>
          <a:noFill/>
        </p:spPr>
        <p:txBody>
          <a:bodyPr wrap="square">
            <a:spAutoFit/>
          </a:bodyPr>
          <a:lstStyle/>
          <a:p>
            <a:r>
              <a:rPr lang="de-DE" sz="2200" kern="0" dirty="0">
                <a:solidFill>
                  <a:srgbClr val="FF0000"/>
                </a:solidFill>
                <a:latin typeface="Trebuchet MS" pitchFamily="34" charset="0"/>
              </a:rPr>
              <a:t>Setz die notwendigen Kommas ein!</a:t>
            </a:r>
            <a:endParaRPr lang="de-DE" dirty="0"/>
          </a:p>
        </p:txBody>
      </p:sp>
      <p:sp>
        <p:nvSpPr>
          <p:cNvPr id="2" name="Rechteck 1">
            <a:extLst>
              <a:ext uri="{FF2B5EF4-FFF2-40B4-BE49-F238E27FC236}">
                <a16:creationId xmlns:a16="http://schemas.microsoft.com/office/drawing/2014/main" id="{5200AABE-556D-9828-BC02-4E7E7B486EB6}"/>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592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3D7D0CA-D846-4998-A56B-D7FF7C157ED7}"/>
              </a:ext>
            </a:extLst>
          </p:cNvPr>
          <p:cNvSpPr txBox="1"/>
          <p:nvPr/>
        </p:nvSpPr>
        <p:spPr>
          <a:xfrm>
            <a:off x="6372378" y="1056942"/>
            <a:ext cx="5068135" cy="1446550"/>
          </a:xfrm>
          <a:prstGeom prst="rect">
            <a:avLst/>
          </a:prstGeom>
          <a:noFill/>
        </p:spPr>
        <p:txBody>
          <a:bodyPr wrap="square">
            <a:spAutoFit/>
          </a:bodyPr>
          <a:lstStyle/>
          <a:p>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Kennzeichne!</a:t>
            </a:r>
          </a:p>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Wir brauchen </a:t>
            </a:r>
            <a:endParaRPr lang="de-DE" sz="2200" kern="0" dirty="0">
              <a:solidFill>
                <a:prstClr val="black"/>
              </a:solidFill>
              <a:latin typeface="Trebuchet MS" pitchFamily="34" charset="0"/>
            </a:endParaRPr>
          </a:p>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bei allen / bestimmten Konjunktionen </a:t>
            </a:r>
          </a:p>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ein</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Komma.</a:t>
            </a: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R="0" lvl="0" defTabSz="914400" eaLnBrk="0" fontAlgn="auto" latinLnBrk="0" hangingPunct="0">
              <a:lnSpc>
                <a:spcPct val="100000"/>
              </a:lnSpc>
              <a:spcBef>
                <a:spcPct val="0"/>
              </a:spcBef>
              <a:spcAft>
                <a:spcPts val="0"/>
              </a:spcAft>
              <a:buClrTx/>
              <a:buSzTx/>
              <a:buNone/>
              <a:tabLst/>
              <a:defRPr/>
            </a:pPr>
            <a:r>
              <a:rPr lang="de-DE" altLang="de-DE" sz="2200" b="1" dirty="0">
                <a:solidFill>
                  <a:schemeClr val="accent1"/>
                </a:solidFill>
                <a:latin typeface="Trebuchet MS" panose="020B0603020202020204" pitchFamily="34" charset="0"/>
                <a:ea typeface="+mj-ea"/>
                <a:cs typeface="+mj-cs"/>
              </a:rPr>
              <a:t>05	Konjun</a:t>
            </a:r>
            <a:r>
              <a:rPr lang="de-DE" altLang="de-DE" sz="2200" b="1" kern="0" dirty="0">
                <a:solidFill>
                  <a:schemeClr val="accent1"/>
                </a:solidFill>
                <a:latin typeface="Trebuchet MS" pitchFamily="34" charset="0"/>
                <a:ea typeface="+mj-ea"/>
                <a:cs typeface="+mj-cs"/>
              </a:rPr>
              <a:t>ktionen (Bindewörter)</a:t>
            </a:r>
            <a:endParaRPr lang="de-DE" altLang="de-DE" sz="2200" b="1" dirty="0">
              <a:solidFill>
                <a:schemeClr val="accent1"/>
              </a:solidFill>
              <a:latin typeface="Trebuchet MS" panose="020B0603020202020204" pitchFamily="34" charset="0"/>
              <a:ea typeface="+mj-ea"/>
              <a:cs typeface="+mj-cs"/>
            </a:endParaRPr>
          </a:p>
        </p:txBody>
      </p:sp>
      <p:sp>
        <p:nvSpPr>
          <p:cNvPr id="4" name="Textfeld 3">
            <a:extLst>
              <a:ext uri="{FF2B5EF4-FFF2-40B4-BE49-F238E27FC236}">
                <a16:creationId xmlns:a16="http://schemas.microsoft.com/office/drawing/2014/main" id="{DA9A8ED7-9F96-49F3-90D4-4C481223D68B}"/>
              </a:ext>
            </a:extLst>
          </p:cNvPr>
          <p:cNvSpPr txBox="1">
            <a:spLocks noChangeArrowheads="1"/>
          </p:cNvSpPr>
          <p:nvPr/>
        </p:nvSpPr>
        <p:spPr bwMode="auto">
          <a:xfrm>
            <a:off x="241562" y="1060466"/>
            <a:ext cx="523412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Konjunktionen sind _______________. </a:t>
            </a:r>
          </a:p>
        </p:txBody>
      </p:sp>
      <p:sp>
        <p:nvSpPr>
          <p:cNvPr id="11" name="Textfeld 10">
            <a:extLst>
              <a:ext uri="{FF2B5EF4-FFF2-40B4-BE49-F238E27FC236}">
                <a16:creationId xmlns:a16="http://schemas.microsoft.com/office/drawing/2014/main" id="{A699E902-92F5-4D5C-95A7-D99CE5E09027}"/>
              </a:ext>
            </a:extLst>
          </p:cNvPr>
          <p:cNvSpPr txBox="1"/>
          <p:nvPr/>
        </p:nvSpPr>
        <p:spPr>
          <a:xfrm>
            <a:off x="260108" y="1495676"/>
            <a:ext cx="6093724" cy="256935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M</a:t>
            </a:r>
            <a:r>
              <a:rPr kumimoji="0" lang="de-DE" sz="2200" b="0" i="0" u="none" strike="noStrike" kern="0" cap="none" spc="0" normalizeH="0" baseline="0" noProof="0" dirty="0" err="1">
                <a:ln>
                  <a:noFill/>
                </a:ln>
                <a:effectLst/>
                <a:uLnTx/>
                <a:uFillTx/>
                <a:latin typeface="Trebuchet MS" pitchFamily="34" charset="0"/>
                <a:ea typeface="+mn-ea"/>
                <a:cs typeface="Arial" charset="0"/>
              </a:rPr>
              <a:t>anche</a:t>
            </a:r>
            <a:r>
              <a:rPr kumimoji="0" lang="de-DE" sz="2200" b="0" i="0" u="none" strike="noStrike" kern="0" cap="none" spc="0" normalizeH="0" baseline="0" noProof="0" dirty="0">
                <a:ln>
                  <a:noFill/>
                </a:ln>
                <a:effectLst/>
                <a:uLnTx/>
                <a:uFillTx/>
                <a:latin typeface="Trebuchet MS" pitchFamily="34" charset="0"/>
                <a:ea typeface="+mn-ea"/>
                <a:cs typeface="Arial" charset="0"/>
              </a:rPr>
              <a:t> Konjunktionen</a:t>
            </a:r>
          </a:p>
          <a:p>
            <a:pPr marL="0" marR="0" lvl="0" indent="0" algn="l" defTabSz="914400" rtl="0" eaLnBrk="1" fontAlgn="auto" latinLnBrk="0" hangingPunct="1">
              <a:lnSpc>
                <a:spcPct val="150000"/>
              </a:lnSpc>
              <a:spcBef>
                <a:spcPts val="0"/>
              </a:spcBef>
              <a:spcAft>
                <a:spcPts val="0"/>
              </a:spcAft>
              <a:buClrTx/>
              <a:buSzTx/>
              <a:buFontTx/>
              <a:buNone/>
              <a:tabLst/>
              <a:defRPr/>
            </a:pPr>
            <a:r>
              <a:rPr lang="de-DE" sz="2200" kern="0" noProof="0" dirty="0">
                <a:latin typeface="Trebuchet MS" pitchFamily="34" charset="0"/>
              </a:rPr>
              <a:t>	________________________________</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2200" b="0" i="0" u="none" strike="noStrike" kern="0" cap="none" spc="0" normalizeH="0" baseline="0" dirty="0">
                <a:ln>
                  <a:noFill/>
                </a:ln>
                <a:effectLst/>
                <a:uLnTx/>
                <a:uFillTx/>
                <a:latin typeface="Trebuchet MS" pitchFamily="34" charset="0"/>
                <a:ea typeface="+mn-ea"/>
                <a:cs typeface="Arial" charset="0"/>
              </a:rPr>
              <a:t>	________________________________</a:t>
            </a:r>
          </a:p>
          <a:p>
            <a:pPr marL="0" marR="0" lvl="0" indent="0" algn="l" defTabSz="914400" rtl="0" eaLnBrk="1" fontAlgn="auto" latinLnBrk="0" hangingPunct="1">
              <a:lnSpc>
                <a:spcPct val="150000"/>
              </a:lnSpc>
              <a:spcBef>
                <a:spcPts val="0"/>
              </a:spcBef>
              <a:spcAft>
                <a:spcPts val="0"/>
              </a:spcAft>
              <a:buClrTx/>
              <a:buSzTx/>
              <a:buFontTx/>
              <a:buNone/>
              <a:tabLst/>
              <a:defRPr/>
            </a:pPr>
            <a:r>
              <a:rPr lang="de-DE" sz="2200" kern="0" noProof="0" dirty="0">
                <a:latin typeface="Trebuchet MS" pitchFamily="34" charset="0"/>
              </a:rPr>
              <a:t>	________________________________</a:t>
            </a:r>
            <a:endParaRPr lang="de-DE" sz="2200" kern="0" dirty="0">
              <a:latin typeface="Trebuchet MS" pitchFamily="34"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2200" b="0" i="0" u="none" strike="noStrike" kern="0" cap="none" spc="0" normalizeH="0" baseline="0" noProof="0" dirty="0">
                <a:ln>
                  <a:noFill/>
                </a:ln>
                <a:effectLst/>
                <a:uLnTx/>
                <a:uFillTx/>
                <a:latin typeface="Trebuchet MS" pitchFamily="34" charset="0"/>
                <a:ea typeface="+mn-ea"/>
                <a:cs typeface="Arial" charset="0"/>
              </a:rPr>
              <a:t>Dann ist ein Komma erforderlich.</a:t>
            </a:r>
          </a:p>
        </p:txBody>
      </p:sp>
      <p:sp>
        <p:nvSpPr>
          <p:cNvPr id="13" name="Textfeld 12">
            <a:extLst>
              <a:ext uri="{FF2B5EF4-FFF2-40B4-BE49-F238E27FC236}">
                <a16:creationId xmlns:a16="http://schemas.microsoft.com/office/drawing/2014/main" id="{022D6845-CF41-44E4-BDD7-AC9FF3FF4188}"/>
              </a:ext>
            </a:extLst>
          </p:cNvPr>
          <p:cNvSpPr txBox="1"/>
          <p:nvPr/>
        </p:nvSpPr>
        <p:spPr>
          <a:xfrm>
            <a:off x="247955" y="4180874"/>
            <a:ext cx="8788220"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Kennzeichne und setze dann ein!</a:t>
            </a:r>
            <a:endParaRPr kumimoji="0" lang="de-DE" sz="2200" b="0" i="0" u="none" strike="noStrike" kern="0" cap="none" spc="0" normalizeH="0" baseline="0" noProof="0" dirty="0">
              <a:ln>
                <a:noFill/>
              </a:ln>
              <a:effectLst/>
              <a:uLnTx/>
              <a:uFillTx/>
              <a:latin typeface="Trebuchet MS" pitchFamily="34" charset="0"/>
              <a:ea typeface="+mn-ea"/>
              <a:cs typeface="Arial" charset="0"/>
            </a:endParaRPr>
          </a:p>
        </p:txBody>
      </p:sp>
      <p:sp>
        <p:nvSpPr>
          <p:cNvPr id="14" name="Textfeld 13">
            <a:extLst>
              <a:ext uri="{FF2B5EF4-FFF2-40B4-BE49-F238E27FC236}">
                <a16:creationId xmlns:a16="http://schemas.microsoft.com/office/drawing/2014/main" id="{5D0B57E5-E810-4BAD-AEE6-6C4BC7CA780C}"/>
              </a:ext>
            </a:extLst>
          </p:cNvPr>
          <p:cNvSpPr txBox="1">
            <a:spLocks noChangeArrowheads="1"/>
          </p:cNvSpPr>
          <p:nvPr/>
        </p:nvSpPr>
        <p:spPr bwMode="auto">
          <a:xfrm>
            <a:off x="277004" y="4611761"/>
            <a:ext cx="11464998" cy="167738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Der  Raum  ist  klein  und  immer  voll.</a:t>
            </a:r>
          </a:p>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Der  Raum  ist  klein  doch  immer  ausgebucht.</a:t>
            </a:r>
          </a:p>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Ich  gehe  heute  ins  Kino  oder  ins  Theater.</a:t>
            </a:r>
          </a:p>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Ich  gehe  heute  ins  Kino  jedoch  erst  am  späten  Abend.</a:t>
            </a:r>
          </a:p>
        </p:txBody>
      </p:sp>
      <p:sp>
        <p:nvSpPr>
          <p:cNvPr id="2" name="Rechteck 1">
            <a:extLst>
              <a:ext uri="{FF2B5EF4-FFF2-40B4-BE49-F238E27FC236}">
                <a16:creationId xmlns:a16="http://schemas.microsoft.com/office/drawing/2014/main" id="{8A5E9C47-48DD-EA2B-D3DC-32F875E32478}"/>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47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06	Konjun</a:t>
            </a:r>
            <a:r>
              <a:rPr lang="de-DE" altLang="de-DE" sz="2200" b="1" kern="0" dirty="0">
                <a:solidFill>
                  <a:schemeClr val="accent1"/>
                </a:solidFill>
                <a:latin typeface="Trebuchet MS" pitchFamily="34" charset="0"/>
                <a:ea typeface="+mj-ea"/>
                <a:cs typeface="+mj-cs"/>
              </a:rPr>
              <a:t>ktionen (Bindewörter)</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7AE771B9-1CB7-40B5-A620-C210CF8C38BF}"/>
              </a:ext>
            </a:extLst>
          </p:cNvPr>
          <p:cNvSpPr txBox="1">
            <a:spLocks noChangeArrowheads="1"/>
          </p:cNvSpPr>
          <p:nvPr/>
        </p:nvSpPr>
        <p:spPr bwMode="auto">
          <a:xfrm>
            <a:off x="260108" y="1268760"/>
            <a:ext cx="697178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latin typeface="Trebuchet MS" pitchFamily="34" charset="0"/>
              </a:rPr>
              <a:t>Schau dir die beiden Gruppen an </a:t>
            </a:r>
            <a:r>
              <a:rPr lang="de-DE" sz="2200" b="1" kern="0" dirty="0">
                <a:solidFill>
                  <a:srgbClr val="FF0000"/>
                </a:solidFill>
                <a:latin typeface="Trebuchet MS" pitchFamily="34" charset="0"/>
              </a:rPr>
              <a:t>und kennzeichne,</a:t>
            </a:r>
          </a:p>
          <a:p>
            <a:pPr lvl="0" eaLnBrk="1" fontAlgn="auto" hangingPunct="1">
              <a:spcBef>
                <a:spcPts val="0"/>
              </a:spcBef>
              <a:spcAft>
                <a:spcPts val="0"/>
              </a:spcAft>
              <a:buNone/>
              <a:defRPr/>
            </a:pPr>
            <a:r>
              <a:rPr lang="de-DE" sz="2200" b="1" kern="0" dirty="0">
                <a:solidFill>
                  <a:srgbClr val="FF0000"/>
                </a:solidFill>
                <a:latin typeface="Trebuchet MS" pitchFamily="34" charset="0"/>
              </a:rPr>
              <a:t>ob ein Komma notwendig ist oder nicht!</a:t>
            </a:r>
          </a:p>
        </p:txBody>
      </p:sp>
      <p:sp>
        <p:nvSpPr>
          <p:cNvPr id="5" name="Textfeld 4">
            <a:extLst>
              <a:ext uri="{FF2B5EF4-FFF2-40B4-BE49-F238E27FC236}">
                <a16:creationId xmlns:a16="http://schemas.microsoft.com/office/drawing/2014/main" id="{8648164D-AC3B-4F7F-9261-AA3CB3B22C67}"/>
              </a:ext>
            </a:extLst>
          </p:cNvPr>
          <p:cNvSpPr txBox="1">
            <a:spLocks noChangeArrowheads="1"/>
          </p:cNvSpPr>
          <p:nvPr/>
        </p:nvSpPr>
        <p:spPr bwMode="auto">
          <a:xfrm>
            <a:off x="484010" y="2452246"/>
            <a:ext cx="4155305"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 Konjunktionen, </a:t>
            </a:r>
          </a:p>
          <a:p>
            <a:pPr lvl="0" eaLnBrk="1" fontAlgn="auto" hangingPunct="1">
              <a:spcBef>
                <a:spcPts val="0"/>
              </a:spcBef>
              <a:spcAft>
                <a:spcPts val="0"/>
              </a:spcAft>
              <a:buNone/>
              <a:defRPr/>
            </a:pPr>
            <a:r>
              <a:rPr lang="de-DE" sz="2200" kern="0" dirty="0">
                <a:latin typeface="Trebuchet MS" pitchFamily="34" charset="0"/>
              </a:rPr>
              <a:t>die </a:t>
            </a:r>
            <a:r>
              <a:rPr lang="de-DE" sz="2200" b="1" kern="0" dirty="0">
                <a:latin typeface="Trebuchet MS" pitchFamily="34" charset="0"/>
              </a:rPr>
              <a:t>Aufzählungen </a:t>
            </a:r>
          </a:p>
          <a:p>
            <a:pPr lvl="0" eaLnBrk="1" fontAlgn="auto" hangingPunct="1">
              <a:spcBef>
                <a:spcPts val="0"/>
              </a:spcBef>
              <a:spcAft>
                <a:spcPts val="0"/>
              </a:spcAft>
              <a:buNone/>
              <a:defRPr/>
            </a:pPr>
            <a:r>
              <a:rPr lang="de-DE" sz="2200" b="1" kern="0" dirty="0">
                <a:latin typeface="Trebuchet MS" pitchFamily="34" charset="0"/>
              </a:rPr>
              <a:t>oder Alternativen verbinden</a:t>
            </a:r>
            <a:r>
              <a:rPr lang="de-DE" sz="2200" kern="0" dirty="0">
                <a:latin typeface="Trebuchet MS" pitchFamily="34" charset="0"/>
              </a:rPr>
              <a:t>:</a:t>
            </a:r>
          </a:p>
        </p:txBody>
      </p:sp>
      <p:sp>
        <p:nvSpPr>
          <p:cNvPr id="6" name="Textfeld 5">
            <a:extLst>
              <a:ext uri="{FF2B5EF4-FFF2-40B4-BE49-F238E27FC236}">
                <a16:creationId xmlns:a16="http://schemas.microsoft.com/office/drawing/2014/main" id="{CFF1DC10-4F13-44FF-AB53-9D952E3C3D6D}"/>
              </a:ext>
            </a:extLst>
          </p:cNvPr>
          <p:cNvSpPr txBox="1">
            <a:spLocks noChangeArrowheads="1"/>
          </p:cNvSpPr>
          <p:nvPr/>
        </p:nvSpPr>
        <p:spPr bwMode="auto">
          <a:xfrm>
            <a:off x="5582851" y="2452246"/>
            <a:ext cx="4977645" cy="144655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 Konjunktionen, </a:t>
            </a:r>
          </a:p>
          <a:p>
            <a:pPr lvl="0" eaLnBrk="1" fontAlgn="auto" hangingPunct="1">
              <a:spcBef>
                <a:spcPts val="0"/>
              </a:spcBef>
              <a:spcAft>
                <a:spcPts val="0"/>
              </a:spcAft>
              <a:buNone/>
              <a:defRPr/>
            </a:pPr>
            <a:r>
              <a:rPr lang="de-DE" sz="2200" kern="0" dirty="0">
                <a:latin typeface="Trebuchet MS" pitchFamily="34" charset="0"/>
              </a:rPr>
              <a:t>die </a:t>
            </a:r>
            <a:r>
              <a:rPr lang="de-DE" sz="2200" b="1" kern="0" dirty="0">
                <a:latin typeface="Trebuchet MS" pitchFamily="34" charset="0"/>
              </a:rPr>
              <a:t>einschränken</a:t>
            </a:r>
            <a:r>
              <a:rPr lang="de-DE" sz="2200" kern="0" dirty="0">
                <a:latin typeface="Trebuchet MS" pitchFamily="34" charset="0"/>
              </a:rPr>
              <a:t>, </a:t>
            </a:r>
          </a:p>
          <a:p>
            <a:pPr lvl="0" eaLnBrk="1" fontAlgn="auto" hangingPunct="1">
              <a:spcBef>
                <a:spcPts val="0"/>
              </a:spcBef>
              <a:spcAft>
                <a:spcPts val="0"/>
              </a:spcAft>
              <a:buNone/>
              <a:defRPr/>
            </a:pPr>
            <a:r>
              <a:rPr lang="de-DE" sz="2200" kern="0" dirty="0">
                <a:latin typeface="Trebuchet MS" pitchFamily="34" charset="0"/>
              </a:rPr>
              <a:t>einen </a:t>
            </a:r>
            <a:r>
              <a:rPr lang="de-DE" sz="2200" b="1" kern="0" dirty="0">
                <a:latin typeface="Trebuchet MS" pitchFamily="34" charset="0"/>
              </a:rPr>
              <a:t>Gegensatz herausstellen </a:t>
            </a:r>
          </a:p>
          <a:p>
            <a:pPr lvl="0" eaLnBrk="1" fontAlgn="auto" hangingPunct="1">
              <a:spcBef>
                <a:spcPts val="0"/>
              </a:spcBef>
              <a:spcAft>
                <a:spcPts val="0"/>
              </a:spcAft>
              <a:buNone/>
              <a:defRPr/>
            </a:pPr>
            <a:r>
              <a:rPr lang="de-DE" sz="2200" kern="0" dirty="0">
                <a:latin typeface="Trebuchet MS" pitchFamily="34" charset="0"/>
              </a:rPr>
              <a:t>oder etwas </a:t>
            </a:r>
            <a:r>
              <a:rPr lang="de-DE" sz="2200" b="1" kern="0" dirty="0">
                <a:latin typeface="Trebuchet MS" pitchFamily="34" charset="0"/>
              </a:rPr>
              <a:t>besonders hervorheben:</a:t>
            </a:r>
            <a:r>
              <a:rPr lang="de-DE" sz="2200" kern="0" dirty="0">
                <a:latin typeface="Trebuchet MS" pitchFamily="34" charset="0"/>
              </a:rPr>
              <a:t> </a:t>
            </a:r>
          </a:p>
        </p:txBody>
      </p:sp>
      <p:sp>
        <p:nvSpPr>
          <p:cNvPr id="7" name="Textfeld 6">
            <a:extLst>
              <a:ext uri="{FF2B5EF4-FFF2-40B4-BE49-F238E27FC236}">
                <a16:creationId xmlns:a16="http://schemas.microsoft.com/office/drawing/2014/main" id="{9F0AC9A5-D807-4D46-B058-A1D939C1281D}"/>
              </a:ext>
            </a:extLst>
          </p:cNvPr>
          <p:cNvSpPr txBox="1">
            <a:spLocks noChangeArrowheads="1"/>
          </p:cNvSpPr>
          <p:nvPr/>
        </p:nvSpPr>
        <p:spPr bwMode="auto">
          <a:xfrm>
            <a:off x="484010" y="4481198"/>
            <a:ext cx="1931939"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rgbClr val="FF0000"/>
                </a:solidFill>
                <a:latin typeface="Trebuchet MS" pitchFamily="34" charset="0"/>
                <a:sym typeface="Wingdings" panose="05000000000000000000" pitchFamily="2" charset="2"/>
              </a:rPr>
              <a:t>Kein Komma!</a:t>
            </a:r>
            <a:endParaRPr lang="de-DE" sz="2200" b="1" kern="0" dirty="0">
              <a:solidFill>
                <a:srgbClr val="FF0000"/>
              </a:solidFill>
              <a:latin typeface="Trebuchet MS" pitchFamily="34" charset="0"/>
            </a:endParaRPr>
          </a:p>
        </p:txBody>
      </p:sp>
      <p:sp>
        <p:nvSpPr>
          <p:cNvPr id="8" name="Textfeld 7">
            <a:extLst>
              <a:ext uri="{FF2B5EF4-FFF2-40B4-BE49-F238E27FC236}">
                <a16:creationId xmlns:a16="http://schemas.microsoft.com/office/drawing/2014/main" id="{D9FBB185-FFE5-4081-B43B-A9EEB758D00B}"/>
              </a:ext>
            </a:extLst>
          </p:cNvPr>
          <p:cNvSpPr txBox="1">
            <a:spLocks noChangeArrowheads="1"/>
          </p:cNvSpPr>
          <p:nvPr/>
        </p:nvSpPr>
        <p:spPr bwMode="auto">
          <a:xfrm>
            <a:off x="484010" y="4040285"/>
            <a:ext cx="272222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sym typeface="Wingdings" panose="05000000000000000000" pitchFamily="2" charset="2"/>
              </a:rPr>
              <a:t>Komma notwendig!</a:t>
            </a:r>
            <a:endParaRPr lang="de-DE" sz="2200" b="1" kern="0" dirty="0">
              <a:solidFill>
                <a:schemeClr val="tx2">
                  <a:lumMod val="60000"/>
                  <a:lumOff val="40000"/>
                </a:schemeClr>
              </a:solidFill>
              <a:latin typeface="Trebuchet MS" pitchFamily="34" charset="0"/>
            </a:endParaRPr>
          </a:p>
        </p:txBody>
      </p:sp>
      <p:sp>
        <p:nvSpPr>
          <p:cNvPr id="10" name="Textfeld 9">
            <a:extLst>
              <a:ext uri="{FF2B5EF4-FFF2-40B4-BE49-F238E27FC236}">
                <a16:creationId xmlns:a16="http://schemas.microsoft.com/office/drawing/2014/main" id="{CB1B2AFB-6863-4BD0-8F91-9D97F261096E}"/>
              </a:ext>
            </a:extLst>
          </p:cNvPr>
          <p:cNvSpPr txBox="1">
            <a:spLocks noChangeArrowheads="1"/>
          </p:cNvSpPr>
          <p:nvPr/>
        </p:nvSpPr>
        <p:spPr bwMode="auto">
          <a:xfrm>
            <a:off x="259616" y="5192202"/>
            <a:ext cx="11669032" cy="9079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Vorsicht! Manchmal kommt auch vor </a:t>
            </a:r>
            <a:r>
              <a:rPr lang="de-DE" sz="2200" b="1" i="1" kern="0" dirty="0">
                <a:latin typeface="Trebuchet MS" pitchFamily="34" charset="0"/>
              </a:rPr>
              <a:t>und</a:t>
            </a:r>
            <a:r>
              <a:rPr lang="de-DE" sz="2200" kern="0" dirty="0">
                <a:latin typeface="Trebuchet MS" pitchFamily="34" charset="0"/>
              </a:rPr>
              <a:t> bzw. </a:t>
            </a:r>
            <a:r>
              <a:rPr lang="de-DE" sz="2200" b="1" i="1" kern="0" dirty="0">
                <a:latin typeface="Trebuchet MS" pitchFamily="34" charset="0"/>
              </a:rPr>
              <a:t>oder</a:t>
            </a:r>
            <a:r>
              <a:rPr lang="de-DE" sz="2200" kern="0" dirty="0">
                <a:latin typeface="Trebuchet MS" pitchFamily="34" charset="0"/>
              </a:rPr>
              <a:t> ein Komma.</a:t>
            </a:r>
          </a:p>
          <a:p>
            <a:pPr lvl="0" eaLnBrk="1" fontAlgn="auto" hangingPunct="1">
              <a:spcBef>
                <a:spcPts val="0"/>
              </a:spcBef>
              <a:spcAft>
                <a:spcPts val="0"/>
              </a:spcAft>
              <a:buNone/>
              <a:defRPr/>
            </a:pPr>
            <a:endParaRPr lang="de-DE" sz="9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Schreib ein Beispiel?  </a:t>
            </a:r>
            <a:r>
              <a:rPr lang="de-DE" sz="2200" b="1" kern="0" dirty="0">
                <a:latin typeface="Trebuchet MS" pitchFamily="34" charset="0"/>
              </a:rPr>
              <a:t>_________________________________________________</a:t>
            </a:r>
          </a:p>
        </p:txBody>
      </p:sp>
      <p:sp>
        <p:nvSpPr>
          <p:cNvPr id="2" name="Textfeld 1">
            <a:extLst>
              <a:ext uri="{FF2B5EF4-FFF2-40B4-BE49-F238E27FC236}">
                <a16:creationId xmlns:a16="http://schemas.microsoft.com/office/drawing/2014/main" id="{01979D49-A61F-1D9D-ADB7-C8DF52809C0E}"/>
              </a:ext>
            </a:extLst>
          </p:cNvPr>
          <p:cNvSpPr txBox="1">
            <a:spLocks noChangeArrowheads="1"/>
          </p:cNvSpPr>
          <p:nvPr/>
        </p:nvSpPr>
        <p:spPr bwMode="auto">
          <a:xfrm>
            <a:off x="5582851" y="4481198"/>
            <a:ext cx="1931939"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rgbClr val="FF0000"/>
                </a:solidFill>
                <a:latin typeface="Trebuchet MS" pitchFamily="34" charset="0"/>
                <a:sym typeface="Wingdings" panose="05000000000000000000" pitchFamily="2" charset="2"/>
              </a:rPr>
              <a:t>Kein Komma!</a:t>
            </a:r>
            <a:endParaRPr lang="de-DE" sz="2200" b="1" kern="0" dirty="0">
              <a:solidFill>
                <a:srgbClr val="FF0000"/>
              </a:solidFill>
              <a:latin typeface="Trebuchet MS" pitchFamily="34" charset="0"/>
            </a:endParaRPr>
          </a:p>
        </p:txBody>
      </p:sp>
      <p:sp>
        <p:nvSpPr>
          <p:cNvPr id="3" name="Textfeld 2">
            <a:extLst>
              <a:ext uri="{FF2B5EF4-FFF2-40B4-BE49-F238E27FC236}">
                <a16:creationId xmlns:a16="http://schemas.microsoft.com/office/drawing/2014/main" id="{D164CC27-1CD4-207A-CBC4-F7BDBCD0AC34}"/>
              </a:ext>
            </a:extLst>
          </p:cNvPr>
          <p:cNvSpPr txBox="1">
            <a:spLocks noChangeArrowheads="1"/>
          </p:cNvSpPr>
          <p:nvPr/>
        </p:nvSpPr>
        <p:spPr bwMode="auto">
          <a:xfrm>
            <a:off x="5582851" y="4040285"/>
            <a:ext cx="272222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sym typeface="Wingdings" panose="05000000000000000000" pitchFamily="2" charset="2"/>
              </a:rPr>
              <a:t>Komma notwendig!</a:t>
            </a:r>
            <a:endParaRPr lang="de-DE" sz="2200" b="1" kern="0" dirty="0">
              <a:solidFill>
                <a:schemeClr val="tx2">
                  <a:lumMod val="60000"/>
                  <a:lumOff val="40000"/>
                </a:schemeClr>
              </a:solidFill>
              <a:latin typeface="Trebuchet MS" pitchFamily="34" charset="0"/>
            </a:endParaRPr>
          </a:p>
        </p:txBody>
      </p:sp>
      <p:sp>
        <p:nvSpPr>
          <p:cNvPr id="17" name="Rechteck 16">
            <a:extLst>
              <a:ext uri="{FF2B5EF4-FFF2-40B4-BE49-F238E27FC236}">
                <a16:creationId xmlns:a16="http://schemas.microsoft.com/office/drawing/2014/main" id="{D68DDEF1-B6E9-9A0F-82A2-A70070C16379}"/>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83683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07	Konjun</a:t>
            </a:r>
            <a:r>
              <a:rPr lang="de-DE" altLang="de-DE" sz="2200" b="1" kern="0" dirty="0">
                <a:solidFill>
                  <a:schemeClr val="accent1"/>
                </a:solidFill>
                <a:latin typeface="Trebuchet MS" pitchFamily="34" charset="0"/>
                <a:ea typeface="+mj-ea"/>
                <a:cs typeface="+mj-cs"/>
              </a:rPr>
              <a:t>ktionen (Bindewörter)</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8" y="467380"/>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b="1" i="0" u="none" strike="noStrike" kern="0" cap="none" spc="0" normalizeH="0" baseline="0" noProof="0" dirty="0">
                <a:ln>
                  <a:noFill/>
                </a:ln>
                <a:solidFill>
                  <a:srgbClr val="FF0000"/>
                </a:solidFill>
                <a:effectLst/>
                <a:uLnTx/>
                <a:uFillTx/>
                <a:latin typeface="Trebuchet MS" pitchFamily="34" charset="0"/>
              </a:rPr>
              <a:t>Kennzeichne, ob ein Komma notwendig ist und schreibe je ein Beispiel</a:t>
            </a:r>
            <a:r>
              <a:rPr kumimoji="0" lang="de-DE" altLang="de-DE" b="1" i="0" u="none" strike="noStrike" kern="0" cap="none" spc="0" normalizeH="0" noProof="0" dirty="0">
                <a:ln>
                  <a:noFill/>
                </a:ln>
                <a:solidFill>
                  <a:srgbClr val="FF0000"/>
                </a:solidFill>
                <a:effectLst/>
                <a:uLnTx/>
                <a:uFillTx/>
                <a:latin typeface="Trebuchet MS" pitchFamily="34" charset="0"/>
              </a:rPr>
              <a:t>!</a:t>
            </a:r>
            <a:endParaRPr kumimoji="0" lang="de-DE" altLang="de-DE" b="1" i="0" u="none" strike="noStrike" kern="0" cap="none" spc="0" normalizeH="0" baseline="0" noProof="0" dirty="0">
              <a:ln>
                <a:noFill/>
              </a:ln>
              <a:solidFill>
                <a:srgbClr val="FF0000"/>
              </a:solidFill>
              <a:effectLst/>
              <a:uLnTx/>
              <a:uFillTx/>
              <a:latin typeface="Trebuchet MS" pitchFamily="34" charset="0"/>
            </a:endParaRPr>
          </a:p>
        </p:txBody>
      </p:sp>
      <p:sp>
        <p:nvSpPr>
          <p:cNvPr id="13" name="Textfeld 12">
            <a:extLst>
              <a:ext uri="{FF2B5EF4-FFF2-40B4-BE49-F238E27FC236}">
                <a16:creationId xmlns:a16="http://schemas.microsoft.com/office/drawing/2014/main" id="{B6B2CF90-B663-46C1-9F91-22F66E6C2C33}"/>
              </a:ext>
            </a:extLst>
          </p:cNvPr>
          <p:cNvSpPr txBox="1">
            <a:spLocks noChangeArrowheads="1"/>
          </p:cNvSpPr>
          <p:nvPr/>
        </p:nvSpPr>
        <p:spPr bwMode="auto">
          <a:xfrm>
            <a:off x="2936349" y="969608"/>
            <a:ext cx="1572866" cy="70788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verbinden</a:t>
            </a:r>
          </a:p>
          <a:p>
            <a:pPr lvl="0" eaLnBrk="1" fontAlgn="auto" hangingPunct="1">
              <a:spcBef>
                <a:spcPts val="0"/>
              </a:spcBef>
              <a:spcAft>
                <a:spcPts val="0"/>
              </a:spcAft>
              <a:buNone/>
              <a:defRPr/>
            </a:pPr>
            <a:r>
              <a:rPr lang="de-DE" sz="2000" kern="0" spc="-100" dirty="0">
                <a:latin typeface="Trebuchet MS" pitchFamily="34" charset="0"/>
              </a:rPr>
              <a:t>Aufzählungen</a:t>
            </a:r>
          </a:p>
        </p:txBody>
      </p:sp>
      <p:sp>
        <p:nvSpPr>
          <p:cNvPr id="15" name="Textfeld 14">
            <a:extLst>
              <a:ext uri="{FF2B5EF4-FFF2-40B4-BE49-F238E27FC236}">
                <a16:creationId xmlns:a16="http://schemas.microsoft.com/office/drawing/2014/main" id="{8E2ED9E5-354C-4BB2-BE86-78CE7BACE774}"/>
              </a:ext>
            </a:extLst>
          </p:cNvPr>
          <p:cNvSpPr txBox="1">
            <a:spLocks noChangeArrowheads="1"/>
          </p:cNvSpPr>
          <p:nvPr/>
        </p:nvSpPr>
        <p:spPr bwMode="auto">
          <a:xfrm>
            <a:off x="4655840" y="969608"/>
            <a:ext cx="4968552" cy="707886"/>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rgbClr val="FF0000"/>
                </a:solidFill>
                <a:latin typeface="Trebuchet MS" pitchFamily="34" charset="0"/>
              </a:rPr>
              <a:t>schränken ein, heben Gegensatz hervor, </a:t>
            </a:r>
          </a:p>
          <a:p>
            <a:pPr lvl="0" eaLnBrk="1" fontAlgn="auto" hangingPunct="1">
              <a:spcBef>
                <a:spcPts val="0"/>
              </a:spcBef>
              <a:spcAft>
                <a:spcPts val="0"/>
              </a:spcAft>
              <a:buNone/>
              <a:defRPr/>
            </a:pPr>
            <a:r>
              <a:rPr lang="de-DE" sz="2000" kern="0" spc="-100" dirty="0">
                <a:solidFill>
                  <a:srgbClr val="FF0000"/>
                </a:solidFill>
                <a:latin typeface="Trebuchet MS" pitchFamily="34" charset="0"/>
              </a:rPr>
              <a:t>stellen besonders heraus</a:t>
            </a:r>
          </a:p>
        </p:txBody>
      </p:sp>
      <p:sp>
        <p:nvSpPr>
          <p:cNvPr id="16" name="Textfeld 15">
            <a:extLst>
              <a:ext uri="{FF2B5EF4-FFF2-40B4-BE49-F238E27FC236}">
                <a16:creationId xmlns:a16="http://schemas.microsoft.com/office/drawing/2014/main" id="{B7E2D6B7-4777-4D05-8A3D-EEA0DF4455B2}"/>
              </a:ext>
            </a:extLst>
          </p:cNvPr>
          <p:cNvSpPr txBox="1">
            <a:spLocks noChangeArrowheads="1"/>
          </p:cNvSpPr>
          <p:nvPr/>
        </p:nvSpPr>
        <p:spPr bwMode="auto">
          <a:xfrm>
            <a:off x="260108" y="969608"/>
            <a:ext cx="1938351" cy="70788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tx2"/>
                </a:solidFill>
                <a:latin typeface="Trebuchet MS" pitchFamily="34" charset="0"/>
              </a:rPr>
              <a:t>Beispiele für </a:t>
            </a:r>
          </a:p>
          <a:p>
            <a:pPr lvl="0" eaLnBrk="1" fontAlgn="auto" hangingPunct="1">
              <a:spcBef>
                <a:spcPts val="0"/>
              </a:spcBef>
              <a:spcAft>
                <a:spcPts val="0"/>
              </a:spcAft>
              <a:buNone/>
              <a:defRPr/>
            </a:pPr>
            <a:r>
              <a:rPr lang="de-DE" sz="2000" kern="0" dirty="0">
                <a:solidFill>
                  <a:schemeClr val="tx2"/>
                </a:solidFill>
                <a:latin typeface="Trebuchet MS" pitchFamily="34" charset="0"/>
              </a:rPr>
              <a:t>Konjunktionen:</a:t>
            </a:r>
          </a:p>
        </p:txBody>
      </p:sp>
      <p:sp>
        <p:nvSpPr>
          <p:cNvPr id="33" name="Textfeld 32">
            <a:extLst>
              <a:ext uri="{FF2B5EF4-FFF2-40B4-BE49-F238E27FC236}">
                <a16:creationId xmlns:a16="http://schemas.microsoft.com/office/drawing/2014/main" id="{B38D85B1-F1DF-47E2-A408-9AA18B0D2BFF}"/>
              </a:ext>
            </a:extLst>
          </p:cNvPr>
          <p:cNvSpPr txBox="1">
            <a:spLocks noChangeArrowheads="1"/>
          </p:cNvSpPr>
          <p:nvPr/>
        </p:nvSpPr>
        <p:spPr bwMode="auto">
          <a:xfrm>
            <a:off x="251070" y="1669635"/>
            <a:ext cx="649537"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aber</a:t>
            </a:r>
          </a:p>
        </p:txBody>
      </p:sp>
      <p:sp>
        <p:nvSpPr>
          <p:cNvPr id="34" name="Textfeld 33">
            <a:extLst>
              <a:ext uri="{FF2B5EF4-FFF2-40B4-BE49-F238E27FC236}">
                <a16:creationId xmlns:a16="http://schemas.microsoft.com/office/drawing/2014/main" id="{AF77E213-C94C-4BFD-BA55-40B336C5D6CC}"/>
              </a:ext>
            </a:extLst>
          </p:cNvPr>
          <p:cNvSpPr txBox="1">
            <a:spLocks noChangeArrowheads="1"/>
          </p:cNvSpPr>
          <p:nvPr/>
        </p:nvSpPr>
        <p:spPr bwMode="auto">
          <a:xfrm>
            <a:off x="251070" y="2034129"/>
            <a:ext cx="652743"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oder</a:t>
            </a:r>
          </a:p>
        </p:txBody>
      </p:sp>
      <p:sp>
        <p:nvSpPr>
          <p:cNvPr id="35" name="Textfeld 34">
            <a:extLst>
              <a:ext uri="{FF2B5EF4-FFF2-40B4-BE49-F238E27FC236}">
                <a16:creationId xmlns:a16="http://schemas.microsoft.com/office/drawing/2014/main" id="{D9623294-EB1F-4E7F-B1C9-6B56655C79EC}"/>
              </a:ext>
            </a:extLst>
          </p:cNvPr>
          <p:cNvSpPr txBox="1">
            <a:spLocks noChangeArrowheads="1"/>
          </p:cNvSpPr>
          <p:nvPr/>
        </p:nvSpPr>
        <p:spPr bwMode="auto">
          <a:xfrm>
            <a:off x="251070" y="2398623"/>
            <a:ext cx="567784"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und</a:t>
            </a:r>
          </a:p>
        </p:txBody>
      </p:sp>
      <p:sp>
        <p:nvSpPr>
          <p:cNvPr id="36" name="Textfeld 35">
            <a:extLst>
              <a:ext uri="{FF2B5EF4-FFF2-40B4-BE49-F238E27FC236}">
                <a16:creationId xmlns:a16="http://schemas.microsoft.com/office/drawing/2014/main" id="{77E9A5A0-3E04-45AB-9100-83C872BA5E36}"/>
              </a:ext>
            </a:extLst>
          </p:cNvPr>
          <p:cNvSpPr txBox="1">
            <a:spLocks noChangeArrowheads="1"/>
          </p:cNvSpPr>
          <p:nvPr/>
        </p:nvSpPr>
        <p:spPr bwMode="auto">
          <a:xfrm>
            <a:off x="251070" y="2763117"/>
            <a:ext cx="166103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doch / jedoch</a:t>
            </a:r>
          </a:p>
        </p:txBody>
      </p:sp>
      <p:sp>
        <p:nvSpPr>
          <p:cNvPr id="37" name="Textfeld 36">
            <a:extLst>
              <a:ext uri="{FF2B5EF4-FFF2-40B4-BE49-F238E27FC236}">
                <a16:creationId xmlns:a16="http://schemas.microsoft.com/office/drawing/2014/main" id="{E76E1CEA-A137-4D84-9CAF-4DB866C5E828}"/>
              </a:ext>
            </a:extLst>
          </p:cNvPr>
          <p:cNvSpPr txBox="1">
            <a:spLocks noChangeArrowheads="1"/>
          </p:cNvSpPr>
          <p:nvPr/>
        </p:nvSpPr>
        <p:spPr bwMode="auto">
          <a:xfrm>
            <a:off x="251070" y="3127611"/>
            <a:ext cx="193193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sowohl – als auch</a:t>
            </a:r>
          </a:p>
        </p:txBody>
      </p:sp>
      <p:sp>
        <p:nvSpPr>
          <p:cNvPr id="38" name="Textfeld 37">
            <a:extLst>
              <a:ext uri="{FF2B5EF4-FFF2-40B4-BE49-F238E27FC236}">
                <a16:creationId xmlns:a16="http://schemas.microsoft.com/office/drawing/2014/main" id="{9B34331A-2938-4CF2-A50F-2603015D5B26}"/>
              </a:ext>
            </a:extLst>
          </p:cNvPr>
          <p:cNvSpPr txBox="1">
            <a:spLocks noChangeArrowheads="1"/>
          </p:cNvSpPr>
          <p:nvPr/>
        </p:nvSpPr>
        <p:spPr bwMode="auto">
          <a:xfrm>
            <a:off x="251070" y="3492105"/>
            <a:ext cx="1534394"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weder - noch</a:t>
            </a:r>
          </a:p>
        </p:txBody>
      </p:sp>
      <p:sp>
        <p:nvSpPr>
          <p:cNvPr id="39" name="Textfeld 38">
            <a:extLst>
              <a:ext uri="{FF2B5EF4-FFF2-40B4-BE49-F238E27FC236}">
                <a16:creationId xmlns:a16="http://schemas.microsoft.com/office/drawing/2014/main" id="{E194350E-144D-47C8-A391-029D5D78A8B6}"/>
              </a:ext>
            </a:extLst>
          </p:cNvPr>
          <p:cNvSpPr txBox="1">
            <a:spLocks noChangeArrowheads="1"/>
          </p:cNvSpPr>
          <p:nvPr/>
        </p:nvSpPr>
        <p:spPr bwMode="auto">
          <a:xfrm>
            <a:off x="251070" y="3856599"/>
            <a:ext cx="264367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einerseits - andererseits</a:t>
            </a:r>
          </a:p>
        </p:txBody>
      </p:sp>
      <p:sp>
        <p:nvSpPr>
          <p:cNvPr id="40" name="Textfeld 39">
            <a:extLst>
              <a:ext uri="{FF2B5EF4-FFF2-40B4-BE49-F238E27FC236}">
                <a16:creationId xmlns:a16="http://schemas.microsoft.com/office/drawing/2014/main" id="{D2F4A35A-237D-4F3B-B29D-57AB82A98200}"/>
              </a:ext>
            </a:extLst>
          </p:cNvPr>
          <p:cNvSpPr txBox="1">
            <a:spLocks noChangeArrowheads="1"/>
          </p:cNvSpPr>
          <p:nvPr/>
        </p:nvSpPr>
        <p:spPr bwMode="auto">
          <a:xfrm>
            <a:off x="251070" y="4221093"/>
            <a:ext cx="99738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sondern</a:t>
            </a:r>
          </a:p>
        </p:txBody>
      </p:sp>
      <p:sp>
        <p:nvSpPr>
          <p:cNvPr id="41" name="Textfeld 40">
            <a:extLst>
              <a:ext uri="{FF2B5EF4-FFF2-40B4-BE49-F238E27FC236}">
                <a16:creationId xmlns:a16="http://schemas.microsoft.com/office/drawing/2014/main" id="{A66AD163-C607-41BF-BADA-EA9943A7AD20}"/>
              </a:ext>
            </a:extLst>
          </p:cNvPr>
          <p:cNvSpPr txBox="1">
            <a:spLocks noChangeArrowheads="1"/>
          </p:cNvSpPr>
          <p:nvPr/>
        </p:nvSpPr>
        <p:spPr bwMode="auto">
          <a:xfrm>
            <a:off x="251070" y="4585587"/>
            <a:ext cx="185178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entweder - oder</a:t>
            </a:r>
          </a:p>
        </p:txBody>
      </p:sp>
      <p:sp>
        <p:nvSpPr>
          <p:cNvPr id="42" name="Textfeld 41">
            <a:extLst>
              <a:ext uri="{FF2B5EF4-FFF2-40B4-BE49-F238E27FC236}">
                <a16:creationId xmlns:a16="http://schemas.microsoft.com/office/drawing/2014/main" id="{7610C263-0601-403C-B660-F58C1E10797E}"/>
              </a:ext>
            </a:extLst>
          </p:cNvPr>
          <p:cNvSpPr txBox="1">
            <a:spLocks noChangeArrowheads="1"/>
          </p:cNvSpPr>
          <p:nvPr/>
        </p:nvSpPr>
        <p:spPr bwMode="auto">
          <a:xfrm>
            <a:off x="251070" y="4950081"/>
            <a:ext cx="745717"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desto</a:t>
            </a:r>
          </a:p>
        </p:txBody>
      </p:sp>
      <p:sp>
        <p:nvSpPr>
          <p:cNvPr id="43" name="Textfeld 42">
            <a:extLst>
              <a:ext uri="{FF2B5EF4-FFF2-40B4-BE49-F238E27FC236}">
                <a16:creationId xmlns:a16="http://schemas.microsoft.com/office/drawing/2014/main" id="{67DCF673-D777-4403-AF19-793370BD0B0A}"/>
              </a:ext>
            </a:extLst>
          </p:cNvPr>
          <p:cNvSpPr txBox="1">
            <a:spLocks noChangeArrowheads="1"/>
          </p:cNvSpPr>
          <p:nvPr/>
        </p:nvSpPr>
        <p:spPr bwMode="auto">
          <a:xfrm>
            <a:off x="251070" y="5314575"/>
            <a:ext cx="268054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nicht nur – sondern auch</a:t>
            </a:r>
          </a:p>
        </p:txBody>
      </p:sp>
      <p:sp>
        <p:nvSpPr>
          <p:cNvPr id="44" name="Textfeld 43">
            <a:extLst>
              <a:ext uri="{FF2B5EF4-FFF2-40B4-BE49-F238E27FC236}">
                <a16:creationId xmlns:a16="http://schemas.microsoft.com/office/drawing/2014/main" id="{E9079074-C664-49ED-8B9F-3DBFA3F97F16}"/>
              </a:ext>
            </a:extLst>
          </p:cNvPr>
          <p:cNvSpPr txBox="1">
            <a:spLocks noChangeArrowheads="1"/>
          </p:cNvSpPr>
          <p:nvPr/>
        </p:nvSpPr>
        <p:spPr bwMode="auto">
          <a:xfrm>
            <a:off x="251070" y="5679069"/>
            <a:ext cx="125386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teils - teils</a:t>
            </a:r>
          </a:p>
        </p:txBody>
      </p:sp>
      <p:sp>
        <p:nvSpPr>
          <p:cNvPr id="45" name="Textfeld 44">
            <a:extLst>
              <a:ext uri="{FF2B5EF4-FFF2-40B4-BE49-F238E27FC236}">
                <a16:creationId xmlns:a16="http://schemas.microsoft.com/office/drawing/2014/main" id="{19ABC745-3C0F-42ED-88B5-3AECECD6DEAA}"/>
              </a:ext>
            </a:extLst>
          </p:cNvPr>
          <p:cNvSpPr txBox="1">
            <a:spLocks noChangeArrowheads="1"/>
          </p:cNvSpPr>
          <p:nvPr/>
        </p:nvSpPr>
        <p:spPr bwMode="auto">
          <a:xfrm>
            <a:off x="251070" y="6043564"/>
            <a:ext cx="46038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als</a:t>
            </a:r>
          </a:p>
        </p:txBody>
      </p:sp>
      <p:sp>
        <p:nvSpPr>
          <p:cNvPr id="46" name="Textfeld 45">
            <a:extLst>
              <a:ext uri="{FF2B5EF4-FFF2-40B4-BE49-F238E27FC236}">
                <a16:creationId xmlns:a16="http://schemas.microsoft.com/office/drawing/2014/main" id="{1FBE85DC-AC58-4BC9-92F9-BFF20CC475AB}"/>
              </a:ext>
            </a:extLst>
          </p:cNvPr>
          <p:cNvSpPr txBox="1">
            <a:spLocks noChangeArrowheads="1"/>
          </p:cNvSpPr>
          <p:nvPr/>
        </p:nvSpPr>
        <p:spPr bwMode="auto">
          <a:xfrm>
            <a:off x="2936349" y="166963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47" name="Textfeld 46">
            <a:extLst>
              <a:ext uri="{FF2B5EF4-FFF2-40B4-BE49-F238E27FC236}">
                <a16:creationId xmlns:a16="http://schemas.microsoft.com/office/drawing/2014/main" id="{66BB4EC8-5519-4C0A-856A-A583E55A7D24}"/>
              </a:ext>
            </a:extLst>
          </p:cNvPr>
          <p:cNvSpPr txBox="1">
            <a:spLocks noChangeArrowheads="1"/>
          </p:cNvSpPr>
          <p:nvPr/>
        </p:nvSpPr>
        <p:spPr bwMode="auto">
          <a:xfrm>
            <a:off x="2936349" y="203412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48" name="Textfeld 47">
            <a:extLst>
              <a:ext uri="{FF2B5EF4-FFF2-40B4-BE49-F238E27FC236}">
                <a16:creationId xmlns:a16="http://schemas.microsoft.com/office/drawing/2014/main" id="{9DBE7136-7E83-4DFC-8DB9-7B66A62A7148}"/>
              </a:ext>
            </a:extLst>
          </p:cNvPr>
          <p:cNvSpPr txBox="1">
            <a:spLocks noChangeArrowheads="1"/>
          </p:cNvSpPr>
          <p:nvPr/>
        </p:nvSpPr>
        <p:spPr bwMode="auto">
          <a:xfrm>
            <a:off x="2936349" y="2398623"/>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49" name="Textfeld 48">
            <a:extLst>
              <a:ext uri="{FF2B5EF4-FFF2-40B4-BE49-F238E27FC236}">
                <a16:creationId xmlns:a16="http://schemas.microsoft.com/office/drawing/2014/main" id="{9AE2B83B-D6BA-48E3-9F78-E7828B9A5FE7}"/>
              </a:ext>
            </a:extLst>
          </p:cNvPr>
          <p:cNvSpPr txBox="1">
            <a:spLocks noChangeArrowheads="1"/>
          </p:cNvSpPr>
          <p:nvPr/>
        </p:nvSpPr>
        <p:spPr bwMode="auto">
          <a:xfrm>
            <a:off x="2936349" y="2763117"/>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0" name="Textfeld 49">
            <a:extLst>
              <a:ext uri="{FF2B5EF4-FFF2-40B4-BE49-F238E27FC236}">
                <a16:creationId xmlns:a16="http://schemas.microsoft.com/office/drawing/2014/main" id="{4A4DA57F-9049-430F-AD6B-AC410647A6C1}"/>
              </a:ext>
            </a:extLst>
          </p:cNvPr>
          <p:cNvSpPr txBox="1">
            <a:spLocks noChangeArrowheads="1"/>
          </p:cNvSpPr>
          <p:nvPr/>
        </p:nvSpPr>
        <p:spPr bwMode="auto">
          <a:xfrm>
            <a:off x="2936349" y="3127611"/>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1" name="Textfeld 50">
            <a:extLst>
              <a:ext uri="{FF2B5EF4-FFF2-40B4-BE49-F238E27FC236}">
                <a16:creationId xmlns:a16="http://schemas.microsoft.com/office/drawing/2014/main" id="{9AC70A37-6847-4AF2-A8DD-5365111CBFB6}"/>
              </a:ext>
            </a:extLst>
          </p:cNvPr>
          <p:cNvSpPr txBox="1">
            <a:spLocks noChangeArrowheads="1"/>
          </p:cNvSpPr>
          <p:nvPr/>
        </p:nvSpPr>
        <p:spPr bwMode="auto">
          <a:xfrm>
            <a:off x="2936349" y="349210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2" name="Textfeld 51">
            <a:extLst>
              <a:ext uri="{FF2B5EF4-FFF2-40B4-BE49-F238E27FC236}">
                <a16:creationId xmlns:a16="http://schemas.microsoft.com/office/drawing/2014/main" id="{F3739855-C35B-433C-BADE-2D317D01DEA0}"/>
              </a:ext>
            </a:extLst>
          </p:cNvPr>
          <p:cNvSpPr txBox="1">
            <a:spLocks noChangeArrowheads="1"/>
          </p:cNvSpPr>
          <p:nvPr/>
        </p:nvSpPr>
        <p:spPr bwMode="auto">
          <a:xfrm>
            <a:off x="2936349" y="385659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3" name="Textfeld 52">
            <a:extLst>
              <a:ext uri="{FF2B5EF4-FFF2-40B4-BE49-F238E27FC236}">
                <a16:creationId xmlns:a16="http://schemas.microsoft.com/office/drawing/2014/main" id="{464CCCAF-05BD-4E4F-805F-BF356B6B31E7}"/>
              </a:ext>
            </a:extLst>
          </p:cNvPr>
          <p:cNvSpPr txBox="1">
            <a:spLocks noChangeArrowheads="1"/>
          </p:cNvSpPr>
          <p:nvPr/>
        </p:nvSpPr>
        <p:spPr bwMode="auto">
          <a:xfrm>
            <a:off x="2936349" y="4221093"/>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4" name="Textfeld 53">
            <a:extLst>
              <a:ext uri="{FF2B5EF4-FFF2-40B4-BE49-F238E27FC236}">
                <a16:creationId xmlns:a16="http://schemas.microsoft.com/office/drawing/2014/main" id="{BF225DAB-A513-45BA-94CE-0F587B31739D}"/>
              </a:ext>
            </a:extLst>
          </p:cNvPr>
          <p:cNvSpPr txBox="1">
            <a:spLocks noChangeArrowheads="1"/>
          </p:cNvSpPr>
          <p:nvPr/>
        </p:nvSpPr>
        <p:spPr bwMode="auto">
          <a:xfrm>
            <a:off x="2936349" y="4585587"/>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5" name="Textfeld 54">
            <a:extLst>
              <a:ext uri="{FF2B5EF4-FFF2-40B4-BE49-F238E27FC236}">
                <a16:creationId xmlns:a16="http://schemas.microsoft.com/office/drawing/2014/main" id="{65BEBB4F-0599-471B-89E4-D7C340374D51}"/>
              </a:ext>
            </a:extLst>
          </p:cNvPr>
          <p:cNvSpPr txBox="1">
            <a:spLocks noChangeArrowheads="1"/>
          </p:cNvSpPr>
          <p:nvPr/>
        </p:nvSpPr>
        <p:spPr bwMode="auto">
          <a:xfrm>
            <a:off x="2936349" y="4950081"/>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6" name="Textfeld 55">
            <a:extLst>
              <a:ext uri="{FF2B5EF4-FFF2-40B4-BE49-F238E27FC236}">
                <a16:creationId xmlns:a16="http://schemas.microsoft.com/office/drawing/2014/main" id="{BEC0976F-1E52-4096-AE3B-BA0680B51F43}"/>
              </a:ext>
            </a:extLst>
          </p:cNvPr>
          <p:cNvSpPr txBox="1">
            <a:spLocks noChangeArrowheads="1"/>
          </p:cNvSpPr>
          <p:nvPr/>
        </p:nvSpPr>
        <p:spPr bwMode="auto">
          <a:xfrm>
            <a:off x="2936349" y="531457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7" name="Textfeld 56">
            <a:extLst>
              <a:ext uri="{FF2B5EF4-FFF2-40B4-BE49-F238E27FC236}">
                <a16:creationId xmlns:a16="http://schemas.microsoft.com/office/drawing/2014/main" id="{CA2248A7-012D-4977-B5E9-4CAC0A6C5BF1}"/>
              </a:ext>
            </a:extLst>
          </p:cNvPr>
          <p:cNvSpPr txBox="1">
            <a:spLocks noChangeArrowheads="1"/>
          </p:cNvSpPr>
          <p:nvPr/>
        </p:nvSpPr>
        <p:spPr bwMode="auto">
          <a:xfrm>
            <a:off x="2936349" y="567906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8" name="Textfeld 57">
            <a:extLst>
              <a:ext uri="{FF2B5EF4-FFF2-40B4-BE49-F238E27FC236}">
                <a16:creationId xmlns:a16="http://schemas.microsoft.com/office/drawing/2014/main" id="{4AA8F10D-414B-44BE-A939-85063554461A}"/>
              </a:ext>
            </a:extLst>
          </p:cNvPr>
          <p:cNvSpPr txBox="1">
            <a:spLocks noChangeArrowheads="1"/>
          </p:cNvSpPr>
          <p:nvPr/>
        </p:nvSpPr>
        <p:spPr bwMode="auto">
          <a:xfrm>
            <a:off x="2936349" y="6043564"/>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9" name="Textfeld 58">
            <a:extLst>
              <a:ext uri="{FF2B5EF4-FFF2-40B4-BE49-F238E27FC236}">
                <a16:creationId xmlns:a16="http://schemas.microsoft.com/office/drawing/2014/main" id="{44957331-16CF-42B2-93B7-60AFD70294BD}"/>
              </a:ext>
            </a:extLst>
          </p:cNvPr>
          <p:cNvSpPr txBox="1">
            <a:spLocks noChangeArrowheads="1"/>
          </p:cNvSpPr>
          <p:nvPr/>
        </p:nvSpPr>
        <p:spPr bwMode="auto">
          <a:xfrm>
            <a:off x="4648583" y="166963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0" name="Textfeld 59">
            <a:extLst>
              <a:ext uri="{FF2B5EF4-FFF2-40B4-BE49-F238E27FC236}">
                <a16:creationId xmlns:a16="http://schemas.microsoft.com/office/drawing/2014/main" id="{45E358A0-0010-46A3-A72F-44DB84E2C0C7}"/>
              </a:ext>
            </a:extLst>
          </p:cNvPr>
          <p:cNvSpPr txBox="1">
            <a:spLocks noChangeArrowheads="1"/>
          </p:cNvSpPr>
          <p:nvPr/>
        </p:nvSpPr>
        <p:spPr bwMode="auto">
          <a:xfrm>
            <a:off x="4648583" y="203412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1" name="Textfeld 60">
            <a:extLst>
              <a:ext uri="{FF2B5EF4-FFF2-40B4-BE49-F238E27FC236}">
                <a16:creationId xmlns:a16="http://schemas.microsoft.com/office/drawing/2014/main" id="{654D63B1-8793-47EE-A913-2FACA5E76DDC}"/>
              </a:ext>
            </a:extLst>
          </p:cNvPr>
          <p:cNvSpPr txBox="1">
            <a:spLocks noChangeArrowheads="1"/>
          </p:cNvSpPr>
          <p:nvPr/>
        </p:nvSpPr>
        <p:spPr bwMode="auto">
          <a:xfrm>
            <a:off x="4648583" y="2398623"/>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2" name="Textfeld 61">
            <a:extLst>
              <a:ext uri="{FF2B5EF4-FFF2-40B4-BE49-F238E27FC236}">
                <a16:creationId xmlns:a16="http://schemas.microsoft.com/office/drawing/2014/main" id="{38D4E35A-11C4-4820-82E4-42122F9498CA}"/>
              </a:ext>
            </a:extLst>
          </p:cNvPr>
          <p:cNvSpPr txBox="1">
            <a:spLocks noChangeArrowheads="1"/>
          </p:cNvSpPr>
          <p:nvPr/>
        </p:nvSpPr>
        <p:spPr bwMode="auto">
          <a:xfrm>
            <a:off x="4648583" y="2763117"/>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3" name="Textfeld 62">
            <a:extLst>
              <a:ext uri="{FF2B5EF4-FFF2-40B4-BE49-F238E27FC236}">
                <a16:creationId xmlns:a16="http://schemas.microsoft.com/office/drawing/2014/main" id="{2D939BAE-729E-48B6-990B-717EB6A246C6}"/>
              </a:ext>
            </a:extLst>
          </p:cNvPr>
          <p:cNvSpPr txBox="1">
            <a:spLocks noChangeArrowheads="1"/>
          </p:cNvSpPr>
          <p:nvPr/>
        </p:nvSpPr>
        <p:spPr bwMode="auto">
          <a:xfrm>
            <a:off x="4648583" y="3127611"/>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4" name="Textfeld 63">
            <a:extLst>
              <a:ext uri="{FF2B5EF4-FFF2-40B4-BE49-F238E27FC236}">
                <a16:creationId xmlns:a16="http://schemas.microsoft.com/office/drawing/2014/main" id="{EE3DEE0C-A4DB-4C5D-9489-4A60CD464D16}"/>
              </a:ext>
            </a:extLst>
          </p:cNvPr>
          <p:cNvSpPr txBox="1">
            <a:spLocks noChangeArrowheads="1"/>
          </p:cNvSpPr>
          <p:nvPr/>
        </p:nvSpPr>
        <p:spPr bwMode="auto">
          <a:xfrm>
            <a:off x="4648583" y="349210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5" name="Textfeld 64">
            <a:extLst>
              <a:ext uri="{FF2B5EF4-FFF2-40B4-BE49-F238E27FC236}">
                <a16:creationId xmlns:a16="http://schemas.microsoft.com/office/drawing/2014/main" id="{26753367-1E2F-48EA-B1F3-3A209BF9D369}"/>
              </a:ext>
            </a:extLst>
          </p:cNvPr>
          <p:cNvSpPr txBox="1">
            <a:spLocks noChangeArrowheads="1"/>
          </p:cNvSpPr>
          <p:nvPr/>
        </p:nvSpPr>
        <p:spPr bwMode="auto">
          <a:xfrm>
            <a:off x="4648583" y="385659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6" name="Textfeld 65">
            <a:extLst>
              <a:ext uri="{FF2B5EF4-FFF2-40B4-BE49-F238E27FC236}">
                <a16:creationId xmlns:a16="http://schemas.microsoft.com/office/drawing/2014/main" id="{BF324E3F-FAF0-4A21-BB00-A48E8E0E809D}"/>
              </a:ext>
            </a:extLst>
          </p:cNvPr>
          <p:cNvSpPr txBox="1">
            <a:spLocks noChangeArrowheads="1"/>
          </p:cNvSpPr>
          <p:nvPr/>
        </p:nvSpPr>
        <p:spPr bwMode="auto">
          <a:xfrm>
            <a:off x="4648583" y="4221093"/>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7" name="Textfeld 66">
            <a:extLst>
              <a:ext uri="{FF2B5EF4-FFF2-40B4-BE49-F238E27FC236}">
                <a16:creationId xmlns:a16="http://schemas.microsoft.com/office/drawing/2014/main" id="{090B1586-2377-4EB6-9D25-9EF6AB724359}"/>
              </a:ext>
            </a:extLst>
          </p:cNvPr>
          <p:cNvSpPr txBox="1">
            <a:spLocks noChangeArrowheads="1"/>
          </p:cNvSpPr>
          <p:nvPr/>
        </p:nvSpPr>
        <p:spPr bwMode="auto">
          <a:xfrm>
            <a:off x="4648583" y="4585587"/>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8" name="Textfeld 67">
            <a:extLst>
              <a:ext uri="{FF2B5EF4-FFF2-40B4-BE49-F238E27FC236}">
                <a16:creationId xmlns:a16="http://schemas.microsoft.com/office/drawing/2014/main" id="{3903F4EC-BE3B-4C0E-BB11-C8B8EA65BF10}"/>
              </a:ext>
            </a:extLst>
          </p:cNvPr>
          <p:cNvSpPr txBox="1">
            <a:spLocks noChangeArrowheads="1"/>
          </p:cNvSpPr>
          <p:nvPr/>
        </p:nvSpPr>
        <p:spPr bwMode="auto">
          <a:xfrm>
            <a:off x="4648583" y="4950081"/>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9" name="Textfeld 68">
            <a:extLst>
              <a:ext uri="{FF2B5EF4-FFF2-40B4-BE49-F238E27FC236}">
                <a16:creationId xmlns:a16="http://schemas.microsoft.com/office/drawing/2014/main" id="{09A3BB9B-6EBD-49B2-8764-BCAB0CC74726}"/>
              </a:ext>
            </a:extLst>
          </p:cNvPr>
          <p:cNvSpPr txBox="1">
            <a:spLocks noChangeArrowheads="1"/>
          </p:cNvSpPr>
          <p:nvPr/>
        </p:nvSpPr>
        <p:spPr bwMode="auto">
          <a:xfrm>
            <a:off x="4648583" y="531457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70" name="Textfeld 69">
            <a:extLst>
              <a:ext uri="{FF2B5EF4-FFF2-40B4-BE49-F238E27FC236}">
                <a16:creationId xmlns:a16="http://schemas.microsoft.com/office/drawing/2014/main" id="{3E32696E-E1F3-4730-B02F-127A31EAB0B5}"/>
              </a:ext>
            </a:extLst>
          </p:cNvPr>
          <p:cNvSpPr txBox="1">
            <a:spLocks noChangeArrowheads="1"/>
          </p:cNvSpPr>
          <p:nvPr/>
        </p:nvSpPr>
        <p:spPr bwMode="auto">
          <a:xfrm>
            <a:off x="4648583" y="567906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8" name="Textfeld 7">
            <a:extLst>
              <a:ext uri="{FF2B5EF4-FFF2-40B4-BE49-F238E27FC236}">
                <a16:creationId xmlns:a16="http://schemas.microsoft.com/office/drawing/2014/main" id="{CCEBF1A2-1FC8-68E3-B0FF-390964621C05}"/>
              </a:ext>
            </a:extLst>
          </p:cNvPr>
          <p:cNvSpPr txBox="1">
            <a:spLocks noChangeArrowheads="1"/>
          </p:cNvSpPr>
          <p:nvPr/>
        </p:nvSpPr>
        <p:spPr bwMode="auto">
          <a:xfrm>
            <a:off x="6187993" y="3856599"/>
            <a:ext cx="5666936"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18" name="Textfeld 17">
            <a:extLst>
              <a:ext uri="{FF2B5EF4-FFF2-40B4-BE49-F238E27FC236}">
                <a16:creationId xmlns:a16="http://schemas.microsoft.com/office/drawing/2014/main" id="{8E54F6F7-FC68-8014-E9A4-0C8020D8534C}"/>
              </a:ext>
            </a:extLst>
          </p:cNvPr>
          <p:cNvSpPr txBox="1">
            <a:spLocks noChangeArrowheads="1"/>
          </p:cNvSpPr>
          <p:nvPr/>
        </p:nvSpPr>
        <p:spPr bwMode="auto">
          <a:xfrm>
            <a:off x="6187993" y="1669635"/>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0" name="Textfeld 19">
            <a:extLst>
              <a:ext uri="{FF2B5EF4-FFF2-40B4-BE49-F238E27FC236}">
                <a16:creationId xmlns:a16="http://schemas.microsoft.com/office/drawing/2014/main" id="{DD2F5CD8-23C4-4570-E93F-A822C0D09CBF}"/>
              </a:ext>
            </a:extLst>
          </p:cNvPr>
          <p:cNvSpPr txBox="1">
            <a:spLocks noChangeArrowheads="1"/>
          </p:cNvSpPr>
          <p:nvPr/>
        </p:nvSpPr>
        <p:spPr bwMode="auto">
          <a:xfrm>
            <a:off x="6187993" y="2398623"/>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1" name="Textfeld 20">
            <a:extLst>
              <a:ext uri="{FF2B5EF4-FFF2-40B4-BE49-F238E27FC236}">
                <a16:creationId xmlns:a16="http://schemas.microsoft.com/office/drawing/2014/main" id="{EEFDA7A6-9D6E-8D5E-1D1D-E192E618117A}"/>
              </a:ext>
            </a:extLst>
          </p:cNvPr>
          <p:cNvSpPr txBox="1">
            <a:spLocks noChangeArrowheads="1"/>
          </p:cNvSpPr>
          <p:nvPr/>
        </p:nvSpPr>
        <p:spPr bwMode="auto">
          <a:xfrm>
            <a:off x="6187993" y="2763117"/>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2" name="Textfeld 21">
            <a:extLst>
              <a:ext uri="{FF2B5EF4-FFF2-40B4-BE49-F238E27FC236}">
                <a16:creationId xmlns:a16="http://schemas.microsoft.com/office/drawing/2014/main" id="{783AA4CD-99A0-71F1-FDF1-B24EBE6EABA0}"/>
              </a:ext>
            </a:extLst>
          </p:cNvPr>
          <p:cNvSpPr txBox="1">
            <a:spLocks noChangeArrowheads="1"/>
          </p:cNvSpPr>
          <p:nvPr/>
        </p:nvSpPr>
        <p:spPr bwMode="auto">
          <a:xfrm>
            <a:off x="6187993" y="3127611"/>
            <a:ext cx="5788764"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3" name="Textfeld 22">
            <a:extLst>
              <a:ext uri="{FF2B5EF4-FFF2-40B4-BE49-F238E27FC236}">
                <a16:creationId xmlns:a16="http://schemas.microsoft.com/office/drawing/2014/main" id="{B92CB398-3C1F-BB42-57F0-4655CAE6B089}"/>
              </a:ext>
            </a:extLst>
          </p:cNvPr>
          <p:cNvSpPr txBox="1">
            <a:spLocks noChangeArrowheads="1"/>
          </p:cNvSpPr>
          <p:nvPr/>
        </p:nvSpPr>
        <p:spPr bwMode="auto">
          <a:xfrm>
            <a:off x="6187993" y="3492105"/>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5" name="Textfeld 22">
            <a:extLst>
              <a:ext uri="{FF2B5EF4-FFF2-40B4-BE49-F238E27FC236}">
                <a16:creationId xmlns:a16="http://schemas.microsoft.com/office/drawing/2014/main" id="{B92CB398-3C1F-BB42-57F0-4655CAE6B089}"/>
              </a:ext>
            </a:extLst>
          </p:cNvPr>
          <p:cNvSpPr txBox="1">
            <a:spLocks noChangeArrowheads="1"/>
          </p:cNvSpPr>
          <p:nvPr/>
        </p:nvSpPr>
        <p:spPr bwMode="auto">
          <a:xfrm>
            <a:off x="6187993" y="4221093"/>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9" name="Textfeld 22">
            <a:extLst>
              <a:ext uri="{FF2B5EF4-FFF2-40B4-BE49-F238E27FC236}">
                <a16:creationId xmlns:a16="http://schemas.microsoft.com/office/drawing/2014/main" id="{82EFB9A2-2D75-759E-DE4A-65A79AC4725C}"/>
              </a:ext>
            </a:extLst>
          </p:cNvPr>
          <p:cNvSpPr txBox="1">
            <a:spLocks noChangeArrowheads="1"/>
          </p:cNvSpPr>
          <p:nvPr/>
        </p:nvSpPr>
        <p:spPr bwMode="auto">
          <a:xfrm>
            <a:off x="6187993" y="4950081"/>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30" name="Textfeld 22">
            <a:extLst>
              <a:ext uri="{FF2B5EF4-FFF2-40B4-BE49-F238E27FC236}">
                <a16:creationId xmlns:a16="http://schemas.microsoft.com/office/drawing/2014/main" id="{A238A488-5EFD-55A8-5CCB-89AE40EE42AF}"/>
              </a:ext>
            </a:extLst>
          </p:cNvPr>
          <p:cNvSpPr txBox="1">
            <a:spLocks noChangeArrowheads="1"/>
          </p:cNvSpPr>
          <p:nvPr/>
        </p:nvSpPr>
        <p:spPr bwMode="auto">
          <a:xfrm>
            <a:off x="6187993" y="5314575"/>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32" name="Textfeld 22">
            <a:extLst>
              <a:ext uri="{FF2B5EF4-FFF2-40B4-BE49-F238E27FC236}">
                <a16:creationId xmlns:a16="http://schemas.microsoft.com/office/drawing/2014/main" id="{BF2CD611-7F34-8F98-8F00-5BD3267E9A47}"/>
              </a:ext>
            </a:extLst>
          </p:cNvPr>
          <p:cNvSpPr txBox="1">
            <a:spLocks noChangeArrowheads="1"/>
          </p:cNvSpPr>
          <p:nvPr/>
        </p:nvSpPr>
        <p:spPr bwMode="auto">
          <a:xfrm>
            <a:off x="6187993" y="6043564"/>
            <a:ext cx="5788764"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7" name="Textfeld 22">
            <a:extLst>
              <a:ext uri="{FF2B5EF4-FFF2-40B4-BE49-F238E27FC236}">
                <a16:creationId xmlns:a16="http://schemas.microsoft.com/office/drawing/2014/main" id="{4BEFE69A-E682-79B2-1301-1B94426B1A1B}"/>
              </a:ext>
            </a:extLst>
          </p:cNvPr>
          <p:cNvSpPr txBox="1">
            <a:spLocks noChangeArrowheads="1"/>
          </p:cNvSpPr>
          <p:nvPr/>
        </p:nvSpPr>
        <p:spPr bwMode="auto">
          <a:xfrm>
            <a:off x="6187993" y="4585587"/>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19" name="Textfeld 18">
            <a:extLst>
              <a:ext uri="{FF2B5EF4-FFF2-40B4-BE49-F238E27FC236}">
                <a16:creationId xmlns:a16="http://schemas.microsoft.com/office/drawing/2014/main" id="{8E8C9613-1418-3433-6E01-792FD9234866}"/>
              </a:ext>
            </a:extLst>
          </p:cNvPr>
          <p:cNvSpPr txBox="1">
            <a:spLocks noChangeArrowheads="1"/>
          </p:cNvSpPr>
          <p:nvPr/>
        </p:nvSpPr>
        <p:spPr bwMode="auto">
          <a:xfrm>
            <a:off x="6187993" y="2034129"/>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31" name="Textfeld 22">
            <a:extLst>
              <a:ext uri="{FF2B5EF4-FFF2-40B4-BE49-F238E27FC236}">
                <a16:creationId xmlns:a16="http://schemas.microsoft.com/office/drawing/2014/main" id="{BAE6225B-CC1E-5D62-F2FF-C1BFD2F3F1D8}"/>
              </a:ext>
            </a:extLst>
          </p:cNvPr>
          <p:cNvSpPr txBox="1">
            <a:spLocks noChangeArrowheads="1"/>
          </p:cNvSpPr>
          <p:nvPr/>
        </p:nvSpPr>
        <p:spPr bwMode="auto">
          <a:xfrm>
            <a:off x="6187993" y="5679069"/>
            <a:ext cx="5788764"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72" name="Rechteck 71">
            <a:extLst>
              <a:ext uri="{FF2B5EF4-FFF2-40B4-BE49-F238E27FC236}">
                <a16:creationId xmlns:a16="http://schemas.microsoft.com/office/drawing/2014/main" id="{26FCF5B3-7436-2FFD-5E89-9EC102FC2F8A}"/>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0" name="Textfeld 229">
            <a:extLst>
              <a:ext uri="{FF2B5EF4-FFF2-40B4-BE49-F238E27FC236}">
                <a16:creationId xmlns:a16="http://schemas.microsoft.com/office/drawing/2014/main" id="{71DA0C21-95A7-BB49-5D55-64EB8517ED80}"/>
              </a:ext>
            </a:extLst>
          </p:cNvPr>
          <p:cNvSpPr txBox="1">
            <a:spLocks noChangeArrowheads="1"/>
          </p:cNvSpPr>
          <p:nvPr/>
        </p:nvSpPr>
        <p:spPr bwMode="auto">
          <a:xfrm>
            <a:off x="4648583" y="6043564"/>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Tree>
    <p:extLst>
      <p:ext uri="{BB962C8B-B14F-4D97-AF65-F5344CB8AC3E}">
        <p14:creationId xmlns:p14="http://schemas.microsoft.com/office/powerpoint/2010/main" val="238472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08	Konjun</a:t>
            </a:r>
            <a:r>
              <a:rPr lang="de-DE" altLang="de-DE" sz="2200" b="1" kern="0" dirty="0">
                <a:solidFill>
                  <a:schemeClr val="accent1"/>
                </a:solidFill>
                <a:latin typeface="Trebuchet MS" pitchFamily="34" charset="0"/>
                <a:ea typeface="+mj-ea"/>
                <a:cs typeface="+mj-cs"/>
              </a:rPr>
              <a:t>ktionen (Bindewörter) - Wiederholung</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16" name="Textfeld 15">
            <a:extLst>
              <a:ext uri="{FF2B5EF4-FFF2-40B4-BE49-F238E27FC236}">
                <a16:creationId xmlns:a16="http://schemas.microsoft.com/office/drawing/2014/main" id="{B7E2D6B7-4777-4D05-8A3D-EEA0DF4455B2}"/>
              </a:ext>
            </a:extLst>
          </p:cNvPr>
          <p:cNvSpPr txBox="1">
            <a:spLocks noChangeArrowheads="1"/>
          </p:cNvSpPr>
          <p:nvPr/>
        </p:nvSpPr>
        <p:spPr bwMode="auto">
          <a:xfrm>
            <a:off x="260108" y="1052736"/>
            <a:ext cx="947727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Konjunktionen nach Gruppen – </a:t>
            </a:r>
            <a:r>
              <a:rPr lang="de-DE" sz="2200" kern="0" dirty="0">
                <a:solidFill>
                  <a:srgbClr val="FF0000"/>
                </a:solidFill>
                <a:latin typeface="Trebuchet MS" pitchFamily="34" charset="0"/>
              </a:rPr>
              <a:t>Kennzeichne</a:t>
            </a:r>
            <a:r>
              <a:rPr lang="de-DE" sz="2200" kern="0" dirty="0">
                <a:latin typeface="Trebuchet MS" pitchFamily="34" charset="0"/>
              </a:rPr>
              <a:t>, ob ein Komma zu setzen ist!</a:t>
            </a:r>
          </a:p>
        </p:txBody>
      </p:sp>
      <p:sp>
        <p:nvSpPr>
          <p:cNvPr id="76" name="Textfeld 75">
            <a:extLst>
              <a:ext uri="{FF2B5EF4-FFF2-40B4-BE49-F238E27FC236}">
                <a16:creationId xmlns:a16="http://schemas.microsoft.com/office/drawing/2014/main" id="{6927A0A7-FBC4-4D0E-B470-339084F43DA3}"/>
              </a:ext>
            </a:extLst>
          </p:cNvPr>
          <p:cNvSpPr txBox="1">
            <a:spLocks noChangeArrowheads="1"/>
          </p:cNvSpPr>
          <p:nvPr/>
        </p:nvSpPr>
        <p:spPr bwMode="auto">
          <a:xfrm>
            <a:off x="2576756" y="3717032"/>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79" name="Textfeld 78">
            <a:extLst>
              <a:ext uri="{FF2B5EF4-FFF2-40B4-BE49-F238E27FC236}">
                <a16:creationId xmlns:a16="http://schemas.microsoft.com/office/drawing/2014/main" id="{4C487EC1-C00B-45F2-A8C2-85D9DBFCE2CB}"/>
              </a:ext>
            </a:extLst>
          </p:cNvPr>
          <p:cNvSpPr txBox="1">
            <a:spLocks noChangeArrowheads="1"/>
          </p:cNvSpPr>
          <p:nvPr/>
        </p:nvSpPr>
        <p:spPr bwMode="auto">
          <a:xfrm>
            <a:off x="469109" y="1564488"/>
            <a:ext cx="1176925" cy="167738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aber</a:t>
            </a:r>
          </a:p>
          <a:p>
            <a:pPr lvl="0" eaLnBrk="1" fontAlgn="auto" hangingPunct="1">
              <a:spcBef>
                <a:spcPts val="0"/>
              </a:spcBef>
              <a:spcAft>
                <a:spcPts val="600"/>
              </a:spcAft>
              <a:buNone/>
              <a:defRPr/>
            </a:pPr>
            <a:r>
              <a:rPr lang="de-DE" sz="2200" kern="0" dirty="0">
                <a:latin typeface="Trebuchet MS" pitchFamily="34" charset="0"/>
              </a:rPr>
              <a:t>doch</a:t>
            </a:r>
          </a:p>
          <a:p>
            <a:pPr lvl="0" eaLnBrk="1" fontAlgn="auto" hangingPunct="1">
              <a:spcBef>
                <a:spcPts val="0"/>
              </a:spcBef>
              <a:spcAft>
                <a:spcPts val="600"/>
              </a:spcAft>
              <a:buNone/>
              <a:defRPr/>
            </a:pPr>
            <a:r>
              <a:rPr lang="de-DE" sz="2200" kern="0" dirty="0">
                <a:latin typeface="Trebuchet MS" pitchFamily="34" charset="0"/>
              </a:rPr>
              <a:t>sondern</a:t>
            </a:r>
          </a:p>
          <a:p>
            <a:pPr lvl="0" eaLnBrk="1" fontAlgn="auto" hangingPunct="1">
              <a:spcBef>
                <a:spcPts val="0"/>
              </a:spcBef>
              <a:spcAft>
                <a:spcPts val="600"/>
              </a:spcAft>
              <a:buNone/>
              <a:defRPr/>
            </a:pPr>
            <a:r>
              <a:rPr lang="de-DE" sz="2200" kern="0" dirty="0">
                <a:latin typeface="Trebuchet MS" pitchFamily="34" charset="0"/>
              </a:rPr>
              <a:t>desto </a:t>
            </a:r>
          </a:p>
        </p:txBody>
      </p:sp>
      <p:sp>
        <p:nvSpPr>
          <p:cNvPr id="80" name="Textfeld 79">
            <a:extLst>
              <a:ext uri="{FF2B5EF4-FFF2-40B4-BE49-F238E27FC236}">
                <a16:creationId xmlns:a16="http://schemas.microsoft.com/office/drawing/2014/main" id="{9270B765-2CAA-44F5-8588-A15FE67B0D92}"/>
              </a:ext>
            </a:extLst>
          </p:cNvPr>
          <p:cNvSpPr txBox="1">
            <a:spLocks noChangeArrowheads="1"/>
          </p:cNvSpPr>
          <p:nvPr/>
        </p:nvSpPr>
        <p:spPr bwMode="auto">
          <a:xfrm>
            <a:off x="9135809" y="1556793"/>
            <a:ext cx="755335"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oder</a:t>
            </a:r>
          </a:p>
          <a:p>
            <a:pPr lvl="0" eaLnBrk="1" fontAlgn="auto" hangingPunct="1">
              <a:spcBef>
                <a:spcPts val="0"/>
              </a:spcBef>
              <a:spcAft>
                <a:spcPts val="600"/>
              </a:spcAft>
              <a:buNone/>
              <a:defRPr/>
            </a:pPr>
            <a:r>
              <a:rPr lang="de-DE" sz="2200" kern="0" dirty="0">
                <a:latin typeface="Trebuchet MS" pitchFamily="34" charset="0"/>
              </a:rPr>
              <a:t>und</a:t>
            </a:r>
          </a:p>
          <a:p>
            <a:pPr lvl="0" eaLnBrk="1" fontAlgn="auto" hangingPunct="1">
              <a:spcBef>
                <a:spcPts val="0"/>
              </a:spcBef>
              <a:spcAft>
                <a:spcPts val="600"/>
              </a:spcAft>
              <a:buNone/>
              <a:defRPr/>
            </a:pPr>
            <a:r>
              <a:rPr lang="de-DE" sz="2200" kern="0" dirty="0">
                <a:latin typeface="Trebuchet MS" pitchFamily="34" charset="0"/>
              </a:rPr>
              <a:t>als</a:t>
            </a:r>
          </a:p>
        </p:txBody>
      </p:sp>
      <p:sp>
        <p:nvSpPr>
          <p:cNvPr id="81" name="Textfeld 80">
            <a:extLst>
              <a:ext uri="{FF2B5EF4-FFF2-40B4-BE49-F238E27FC236}">
                <a16:creationId xmlns:a16="http://schemas.microsoft.com/office/drawing/2014/main" id="{7738E20B-A9F1-4C99-9EA5-5BF0ADC75265}"/>
              </a:ext>
            </a:extLst>
          </p:cNvPr>
          <p:cNvSpPr txBox="1">
            <a:spLocks noChangeArrowheads="1"/>
          </p:cNvSpPr>
          <p:nvPr/>
        </p:nvSpPr>
        <p:spPr bwMode="auto">
          <a:xfrm>
            <a:off x="2607926" y="1556792"/>
            <a:ext cx="3272050"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einerseits – andererseits</a:t>
            </a:r>
          </a:p>
          <a:p>
            <a:pPr lvl="0" eaLnBrk="1" fontAlgn="auto" hangingPunct="1">
              <a:spcBef>
                <a:spcPts val="0"/>
              </a:spcBef>
              <a:spcAft>
                <a:spcPts val="600"/>
              </a:spcAft>
              <a:buNone/>
              <a:defRPr/>
            </a:pPr>
            <a:r>
              <a:rPr lang="de-DE" sz="2200" kern="0" dirty="0">
                <a:latin typeface="Trebuchet MS" pitchFamily="34" charset="0"/>
              </a:rPr>
              <a:t>nicht nur – sondern auch</a:t>
            </a:r>
          </a:p>
          <a:p>
            <a:pPr lvl="0" eaLnBrk="1" fontAlgn="auto" hangingPunct="1">
              <a:spcBef>
                <a:spcPts val="0"/>
              </a:spcBef>
              <a:spcAft>
                <a:spcPts val="600"/>
              </a:spcAft>
              <a:buNone/>
              <a:defRPr/>
            </a:pPr>
            <a:r>
              <a:rPr lang="de-DE" sz="2200" kern="0" dirty="0">
                <a:latin typeface="Trebuchet MS" pitchFamily="34" charset="0"/>
              </a:rPr>
              <a:t>teils - teils</a:t>
            </a:r>
          </a:p>
        </p:txBody>
      </p:sp>
      <p:sp>
        <p:nvSpPr>
          <p:cNvPr id="82" name="Textfeld 81">
            <a:extLst>
              <a:ext uri="{FF2B5EF4-FFF2-40B4-BE49-F238E27FC236}">
                <a16:creationId xmlns:a16="http://schemas.microsoft.com/office/drawing/2014/main" id="{CFD2205A-024F-45C9-A458-66B93973BC55}"/>
              </a:ext>
            </a:extLst>
          </p:cNvPr>
          <p:cNvSpPr txBox="1">
            <a:spLocks noChangeArrowheads="1"/>
          </p:cNvSpPr>
          <p:nvPr/>
        </p:nvSpPr>
        <p:spPr bwMode="auto">
          <a:xfrm>
            <a:off x="6270168" y="1556793"/>
            <a:ext cx="2345514"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sowohl – als auch</a:t>
            </a:r>
          </a:p>
          <a:p>
            <a:pPr lvl="0" eaLnBrk="1" fontAlgn="auto" hangingPunct="1">
              <a:spcBef>
                <a:spcPts val="0"/>
              </a:spcBef>
              <a:spcAft>
                <a:spcPts val="600"/>
              </a:spcAft>
              <a:buNone/>
              <a:defRPr/>
            </a:pPr>
            <a:r>
              <a:rPr lang="de-DE" sz="2200" kern="0" dirty="0">
                <a:latin typeface="Trebuchet MS" pitchFamily="34" charset="0"/>
              </a:rPr>
              <a:t>weder – noch</a:t>
            </a:r>
          </a:p>
          <a:p>
            <a:pPr lvl="0" eaLnBrk="1" fontAlgn="auto" hangingPunct="1">
              <a:spcBef>
                <a:spcPts val="0"/>
              </a:spcBef>
              <a:spcAft>
                <a:spcPts val="600"/>
              </a:spcAft>
              <a:buNone/>
              <a:defRPr/>
            </a:pPr>
            <a:r>
              <a:rPr lang="de-DE" sz="2200" kern="0" dirty="0">
                <a:latin typeface="Trebuchet MS" pitchFamily="34" charset="0"/>
              </a:rPr>
              <a:t>entweder – oder</a:t>
            </a:r>
          </a:p>
        </p:txBody>
      </p:sp>
      <p:sp>
        <p:nvSpPr>
          <p:cNvPr id="83" name="Textfeld 82">
            <a:extLst>
              <a:ext uri="{FF2B5EF4-FFF2-40B4-BE49-F238E27FC236}">
                <a16:creationId xmlns:a16="http://schemas.microsoft.com/office/drawing/2014/main" id="{0DF37A21-CA82-4293-9869-8DB9690D72C2}"/>
              </a:ext>
            </a:extLst>
          </p:cNvPr>
          <p:cNvSpPr txBox="1">
            <a:spLocks noChangeArrowheads="1"/>
          </p:cNvSpPr>
          <p:nvPr/>
        </p:nvSpPr>
        <p:spPr bwMode="auto">
          <a:xfrm>
            <a:off x="444065" y="3356992"/>
            <a:ext cx="119776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 </a:t>
            </a:r>
          </a:p>
        </p:txBody>
      </p:sp>
      <p:sp>
        <p:nvSpPr>
          <p:cNvPr id="84" name="Textfeld 83">
            <a:extLst>
              <a:ext uri="{FF2B5EF4-FFF2-40B4-BE49-F238E27FC236}">
                <a16:creationId xmlns:a16="http://schemas.microsoft.com/office/drawing/2014/main" id="{DE53DBF6-4145-4072-A4E6-C76FF3041150}"/>
              </a:ext>
            </a:extLst>
          </p:cNvPr>
          <p:cNvSpPr txBox="1">
            <a:spLocks noChangeArrowheads="1"/>
          </p:cNvSpPr>
          <p:nvPr/>
        </p:nvSpPr>
        <p:spPr bwMode="auto">
          <a:xfrm>
            <a:off x="444064" y="3717032"/>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0" name="Textfeld 99">
            <a:extLst>
              <a:ext uri="{FF2B5EF4-FFF2-40B4-BE49-F238E27FC236}">
                <a16:creationId xmlns:a16="http://schemas.microsoft.com/office/drawing/2014/main" id="{824EFDB3-FCD0-403A-8CC2-9FC8C48F5B6D}"/>
              </a:ext>
            </a:extLst>
          </p:cNvPr>
          <p:cNvSpPr txBox="1">
            <a:spLocks noChangeArrowheads="1"/>
          </p:cNvSpPr>
          <p:nvPr/>
        </p:nvSpPr>
        <p:spPr bwMode="auto">
          <a:xfrm>
            <a:off x="2611076" y="3356992"/>
            <a:ext cx="119776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 </a:t>
            </a:r>
          </a:p>
        </p:txBody>
      </p:sp>
      <p:sp>
        <p:nvSpPr>
          <p:cNvPr id="101" name="Textfeld 100">
            <a:extLst>
              <a:ext uri="{FF2B5EF4-FFF2-40B4-BE49-F238E27FC236}">
                <a16:creationId xmlns:a16="http://schemas.microsoft.com/office/drawing/2014/main" id="{DB103DE9-B1C1-4461-B4B5-D48941938664}"/>
              </a:ext>
            </a:extLst>
          </p:cNvPr>
          <p:cNvSpPr txBox="1">
            <a:spLocks noChangeArrowheads="1"/>
          </p:cNvSpPr>
          <p:nvPr/>
        </p:nvSpPr>
        <p:spPr bwMode="auto">
          <a:xfrm>
            <a:off x="6417777" y="3420797"/>
            <a:ext cx="111280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a:t>
            </a:r>
          </a:p>
        </p:txBody>
      </p:sp>
      <p:sp>
        <p:nvSpPr>
          <p:cNvPr id="102" name="Textfeld 101">
            <a:extLst>
              <a:ext uri="{FF2B5EF4-FFF2-40B4-BE49-F238E27FC236}">
                <a16:creationId xmlns:a16="http://schemas.microsoft.com/office/drawing/2014/main" id="{75BFBCFE-B7FA-403B-BA60-E6E32E198362}"/>
              </a:ext>
            </a:extLst>
          </p:cNvPr>
          <p:cNvSpPr txBox="1">
            <a:spLocks noChangeArrowheads="1"/>
          </p:cNvSpPr>
          <p:nvPr/>
        </p:nvSpPr>
        <p:spPr bwMode="auto">
          <a:xfrm>
            <a:off x="6417776" y="3754479"/>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3" name="Textfeld 102">
            <a:extLst>
              <a:ext uri="{FF2B5EF4-FFF2-40B4-BE49-F238E27FC236}">
                <a16:creationId xmlns:a16="http://schemas.microsoft.com/office/drawing/2014/main" id="{6E09DD27-A91C-4129-931B-1CB1C36D8F24}"/>
              </a:ext>
            </a:extLst>
          </p:cNvPr>
          <p:cNvSpPr txBox="1">
            <a:spLocks noChangeArrowheads="1"/>
          </p:cNvSpPr>
          <p:nvPr/>
        </p:nvSpPr>
        <p:spPr bwMode="auto">
          <a:xfrm>
            <a:off x="9213624" y="3394439"/>
            <a:ext cx="111280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a:t>
            </a:r>
          </a:p>
        </p:txBody>
      </p:sp>
      <p:sp>
        <p:nvSpPr>
          <p:cNvPr id="104" name="Textfeld 103">
            <a:extLst>
              <a:ext uri="{FF2B5EF4-FFF2-40B4-BE49-F238E27FC236}">
                <a16:creationId xmlns:a16="http://schemas.microsoft.com/office/drawing/2014/main" id="{A7FE6513-2524-44DE-A7B0-7FC62683467E}"/>
              </a:ext>
            </a:extLst>
          </p:cNvPr>
          <p:cNvSpPr txBox="1">
            <a:spLocks noChangeArrowheads="1"/>
          </p:cNvSpPr>
          <p:nvPr/>
        </p:nvSpPr>
        <p:spPr bwMode="auto">
          <a:xfrm>
            <a:off x="9219270" y="3754479"/>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26" name="Textfeld 125">
            <a:extLst>
              <a:ext uri="{FF2B5EF4-FFF2-40B4-BE49-F238E27FC236}">
                <a16:creationId xmlns:a16="http://schemas.microsoft.com/office/drawing/2014/main" id="{FCB886C1-2E27-4C7A-8896-FBB75F73DAC8}"/>
              </a:ext>
            </a:extLst>
          </p:cNvPr>
          <p:cNvSpPr txBox="1">
            <a:spLocks noChangeArrowheads="1"/>
          </p:cNvSpPr>
          <p:nvPr/>
        </p:nvSpPr>
        <p:spPr bwMode="auto">
          <a:xfrm>
            <a:off x="1477528" y="4221088"/>
            <a:ext cx="8722928"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Warum? </a:t>
            </a:r>
            <a:r>
              <a:rPr lang="de-DE" sz="2200" kern="0" dirty="0">
                <a:solidFill>
                  <a:srgbClr val="FF0000"/>
                </a:solidFill>
                <a:latin typeface="Trebuchet MS" pitchFamily="34" charset="0"/>
              </a:rPr>
              <a:t>Kennzeichne die zutreffende Aussage!</a:t>
            </a:r>
          </a:p>
        </p:txBody>
      </p:sp>
      <p:sp>
        <p:nvSpPr>
          <p:cNvPr id="129" name="Textfeld 128">
            <a:extLst>
              <a:ext uri="{FF2B5EF4-FFF2-40B4-BE49-F238E27FC236}">
                <a16:creationId xmlns:a16="http://schemas.microsoft.com/office/drawing/2014/main" id="{A82062A4-74E8-43AF-9881-5AE6DF403287}"/>
              </a:ext>
            </a:extLst>
          </p:cNvPr>
          <p:cNvSpPr txBox="1">
            <a:spLocks noChangeArrowheads="1"/>
          </p:cNvSpPr>
          <p:nvPr/>
        </p:nvSpPr>
        <p:spPr bwMode="auto">
          <a:xfrm>
            <a:off x="466516" y="4747791"/>
            <a:ext cx="4693380"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einschränkend,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hervorhebend oder gegensätzlich!</a:t>
            </a:r>
          </a:p>
        </p:txBody>
      </p:sp>
      <p:sp>
        <p:nvSpPr>
          <p:cNvPr id="130" name="Textfeld 129">
            <a:extLst>
              <a:ext uri="{FF2B5EF4-FFF2-40B4-BE49-F238E27FC236}">
                <a16:creationId xmlns:a16="http://schemas.microsoft.com/office/drawing/2014/main" id="{024A4AAE-B2E3-4956-85E1-F64482B196BE}"/>
              </a:ext>
            </a:extLst>
          </p:cNvPr>
          <p:cNvSpPr txBox="1">
            <a:spLocks noChangeArrowheads="1"/>
          </p:cNvSpPr>
          <p:nvPr/>
        </p:nvSpPr>
        <p:spPr bwMode="auto">
          <a:xfrm>
            <a:off x="466516" y="5603176"/>
            <a:ext cx="494718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Aufzählungen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oder Alternativen verbunden werden.</a:t>
            </a:r>
          </a:p>
        </p:txBody>
      </p:sp>
      <p:sp>
        <p:nvSpPr>
          <p:cNvPr id="131" name="Textfeld 130">
            <a:extLst>
              <a:ext uri="{FF2B5EF4-FFF2-40B4-BE49-F238E27FC236}">
                <a16:creationId xmlns:a16="http://schemas.microsoft.com/office/drawing/2014/main" id="{8898775C-626F-49DA-82FE-BCFFDE289C48}"/>
              </a:ext>
            </a:extLst>
          </p:cNvPr>
          <p:cNvSpPr txBox="1">
            <a:spLocks noChangeArrowheads="1"/>
          </p:cNvSpPr>
          <p:nvPr/>
        </p:nvSpPr>
        <p:spPr bwMode="auto">
          <a:xfrm>
            <a:off x="6894650" y="4747791"/>
            <a:ext cx="448231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einschränkend, </a:t>
            </a:r>
          </a:p>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hervorhebend oder gegensätzlich!</a:t>
            </a:r>
          </a:p>
        </p:txBody>
      </p:sp>
      <p:sp>
        <p:nvSpPr>
          <p:cNvPr id="132" name="Textfeld 131">
            <a:extLst>
              <a:ext uri="{FF2B5EF4-FFF2-40B4-BE49-F238E27FC236}">
                <a16:creationId xmlns:a16="http://schemas.microsoft.com/office/drawing/2014/main" id="{3FED75A3-EA45-4847-9568-4DAD4603353D}"/>
              </a:ext>
            </a:extLst>
          </p:cNvPr>
          <p:cNvSpPr txBox="1">
            <a:spLocks noChangeArrowheads="1"/>
          </p:cNvSpPr>
          <p:nvPr/>
        </p:nvSpPr>
        <p:spPr bwMode="auto">
          <a:xfrm>
            <a:off x="6405396" y="5611887"/>
            <a:ext cx="494718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Aufzählungen </a:t>
            </a:r>
          </a:p>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oder Alternativen verbunden werden.</a:t>
            </a:r>
          </a:p>
        </p:txBody>
      </p:sp>
      <p:sp>
        <p:nvSpPr>
          <p:cNvPr id="2" name="Rechteck 1">
            <a:extLst>
              <a:ext uri="{FF2B5EF4-FFF2-40B4-BE49-F238E27FC236}">
                <a16:creationId xmlns:a16="http://schemas.microsoft.com/office/drawing/2014/main" id="{E070B0C2-A123-9874-6D4D-ECAC75C24724}"/>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840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09	Übung - Komma bei Aufzählungen und Konjunktionen</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8" y="467380"/>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Setz die Kommas ein!</a:t>
            </a:r>
          </a:p>
        </p:txBody>
      </p:sp>
      <p:sp>
        <p:nvSpPr>
          <p:cNvPr id="32" name="Textfeld 31">
            <a:extLst>
              <a:ext uri="{FF2B5EF4-FFF2-40B4-BE49-F238E27FC236}">
                <a16:creationId xmlns:a16="http://schemas.microsoft.com/office/drawing/2014/main" id="{80309CB6-3AC3-4175-9EF4-221D31428E14}"/>
              </a:ext>
            </a:extLst>
          </p:cNvPr>
          <p:cNvSpPr txBox="1">
            <a:spLocks noChangeArrowheads="1"/>
          </p:cNvSpPr>
          <p:nvPr/>
        </p:nvSpPr>
        <p:spPr bwMode="auto">
          <a:xfrm>
            <a:off x="217836" y="1121037"/>
            <a:ext cx="11974163" cy="5142433"/>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Aufzählungen  wie  erstens  zweitens  drittens  werden  durch  Komma  getrennt.  </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Diese  Regel  ist  leicht  zu  merken  jedoch  machen  Schüler  Studenten  und</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Briefeschreiber  immer  wieder  Fehler  aber  Übungen  helfen  bestimmt.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Hans  ist  nicht  nur  schnell  sondern  auch  gewissenhaft.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Vater  korrigiert  sowohl  meine  als  auch  deine  Hausaufgaben.</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Klaus  hat  sich  sehr  angestrengt  doch  es  kam  nichts  dabei  heraus.</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Wir  sollen  entweder  nach  Hause  gehen  oder  in  den  Hort.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Max  war  nicht  nur  in  der  Schule  sondern  auch  im  Verein  der  Beste.</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Susi  mag  alle  Fächer  jedoch  nicht  Sport.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Einerseits  war  Susi  müde  andererseits  aber  auch  interessiert.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Wir  gehen  in  ein  Restaurant  oder  ins  Kino  aber  nicht  ins  Theater.</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Ich  wollte  gehen  doch  es  kam  anders.</a:t>
            </a:r>
          </a:p>
        </p:txBody>
      </p:sp>
      <p:sp>
        <p:nvSpPr>
          <p:cNvPr id="2" name="Rechteck 1">
            <a:extLst>
              <a:ext uri="{FF2B5EF4-FFF2-40B4-BE49-F238E27FC236}">
                <a16:creationId xmlns:a16="http://schemas.microsoft.com/office/drawing/2014/main" id="{A1EFE88A-4B47-ADE1-2D31-57F72A8E2445}"/>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3845417"/>
      </p:ext>
    </p:extLst>
  </p:cSld>
  <p:clrMapOvr>
    <a:masterClrMapping/>
  </p:clrMapOvr>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2018</Words>
  <Application>Microsoft Office PowerPoint</Application>
  <PresentationFormat>Breitbild</PresentationFormat>
  <Paragraphs>391</Paragraphs>
  <Slides>20</Slides>
  <Notes>16</Notes>
  <HiddenSlides>0</HiddenSlides>
  <MMClips>0</MMClips>
  <ScaleCrop>false</ScaleCrop>
  <HeadingPairs>
    <vt:vector size="6" baseType="variant">
      <vt:variant>
        <vt:lpstr>Verwendete Schriftarten</vt:lpstr>
      </vt:variant>
      <vt:variant>
        <vt:i4>3</vt:i4>
      </vt:variant>
      <vt:variant>
        <vt:lpstr>Design</vt:lpstr>
      </vt:variant>
      <vt:variant>
        <vt:i4>7</vt:i4>
      </vt:variant>
      <vt:variant>
        <vt:lpstr>Folientitel</vt:lpstr>
      </vt:variant>
      <vt:variant>
        <vt:i4>20</vt:i4>
      </vt:variant>
    </vt:vector>
  </HeadingPairs>
  <TitlesOfParts>
    <vt:vector size="30" baseType="lpstr">
      <vt:lpstr>Arial</vt:lpstr>
      <vt:lpstr>Calibri</vt:lpstr>
      <vt:lpstr>Trebuchet MS</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11 Komma bei Verben in Grundform mit zu </vt:lpstr>
      <vt:lpstr>12 Kein Komma bei Verben in Grundform mit zu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Merke!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2296</cp:revision>
  <cp:lastPrinted>2022-11-29T17:32:52Z</cp:lastPrinted>
  <dcterms:created xsi:type="dcterms:W3CDTF">2012-08-26T07:44:46Z</dcterms:created>
  <dcterms:modified xsi:type="dcterms:W3CDTF">2022-11-30T21:15:30Z</dcterms:modified>
</cp:coreProperties>
</file>