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6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5"/>
  </p:notesMasterIdLst>
  <p:sldIdLst>
    <p:sldId id="444" r:id="rId8"/>
    <p:sldId id="634" r:id="rId9"/>
    <p:sldId id="639" r:id="rId10"/>
    <p:sldId id="640" r:id="rId11"/>
    <p:sldId id="641" r:id="rId12"/>
    <p:sldId id="642" r:id="rId13"/>
    <p:sldId id="636" r:id="rId14"/>
  </p:sldIdLst>
  <p:sldSz cx="12192000" cy="6858000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Sokaliwska" initials="MS" lastIdx="1" clrIdx="0"/>
  <p:cmAuthor id="2" name="Siegbert Rudolph" initials="SR" lastIdx="1" clrIdx="1">
    <p:extLst>
      <p:ext uri="{19B8F6BF-5375-455C-9EA6-DF929625EA0E}">
        <p15:presenceInfo xmlns:p15="http://schemas.microsoft.com/office/powerpoint/2012/main" userId="2af4d44886c067c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FF4343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630" autoAdjust="0"/>
    <p:restoredTop sz="94692" autoAdjust="0"/>
  </p:normalViewPr>
  <p:slideViewPr>
    <p:cSldViewPr>
      <p:cViewPr varScale="1">
        <p:scale>
          <a:sx n="84" d="100"/>
          <a:sy n="84" d="100"/>
        </p:scale>
        <p:origin x="115" y="2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6/11/relationships/changesInfo" Target="changesInfos/changesInfo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3CB5D55C-475F-4620-99D9-5A34CEF12DF9}"/>
    <pc:docChg chg="custSel modSld">
      <pc:chgData name="Siegbert Rudolph" userId="2af4d44886c067cc" providerId="LiveId" clId="{3CB5D55C-475F-4620-99D9-5A34CEF12DF9}" dt="2020-05-18T06:58:29.016" v="146" actId="1076"/>
      <pc:docMkLst>
        <pc:docMk/>
      </pc:docMkLst>
      <pc:sldChg chg="addSp modSp mod">
        <pc:chgData name="Siegbert Rudolph" userId="2af4d44886c067cc" providerId="LiveId" clId="{3CB5D55C-475F-4620-99D9-5A34CEF12DF9}" dt="2020-05-18T06:58:28.983" v="116" actId="1076"/>
        <pc:sldMkLst>
          <pc:docMk/>
          <pc:sldMk cId="0" sldId="444"/>
        </pc:sldMkLst>
        <pc:spChg chg="mod">
          <ac:chgData name="Siegbert Rudolph" userId="2af4d44886c067cc" providerId="LiveId" clId="{3CB5D55C-475F-4620-99D9-5A34CEF12DF9}" dt="2020-05-18T06:58:28.983" v="116" actId="1076"/>
          <ac:spMkLst>
            <pc:docMk/>
            <pc:sldMk cId="0" sldId="444"/>
            <ac:spMk id="3" creationId="{0F45B271-1186-48F5-8AFF-48034380A12E}"/>
          </ac:spMkLst>
        </pc:spChg>
        <pc:spChg chg="add mod">
          <ac:chgData name="Siegbert Rudolph" userId="2af4d44886c067cc" providerId="LiveId" clId="{3CB5D55C-475F-4620-99D9-5A34CEF12DF9}" dt="2020-05-18T06:57:21.894" v="111" actId="1076"/>
          <ac:spMkLst>
            <pc:docMk/>
            <pc:sldMk cId="0" sldId="444"/>
            <ac:spMk id="11" creationId="{170F2E2B-2CFE-4AFE-920E-929E1AF612D2}"/>
          </ac:spMkLst>
        </pc:spChg>
      </pc:sldChg>
      <pc:sldChg chg="modSp mod">
        <pc:chgData name="Siegbert Rudolph" userId="2af4d44886c067cc" providerId="LiveId" clId="{3CB5D55C-475F-4620-99D9-5A34CEF12DF9}" dt="2020-05-18T06:58:28.988" v="121" actId="1076"/>
        <pc:sldMkLst>
          <pc:docMk/>
          <pc:sldMk cId="1890954775" sldId="634"/>
        </pc:sldMkLst>
        <pc:spChg chg="mod">
          <ac:chgData name="Siegbert Rudolph" userId="2af4d44886c067cc" providerId="LiveId" clId="{3CB5D55C-475F-4620-99D9-5A34CEF12DF9}" dt="2020-05-18T06:58:28.988" v="121" actId="1076"/>
          <ac:spMkLst>
            <pc:docMk/>
            <pc:sldMk cId="1890954775" sldId="634"/>
            <ac:spMk id="5" creationId="{A9403F46-F333-4DF5-8CBE-CE6DE9D15877}"/>
          </ac:spMkLst>
        </pc:spChg>
      </pc:sldChg>
      <pc:sldChg chg="modSp mod">
        <pc:chgData name="Siegbert Rudolph" userId="2af4d44886c067cc" providerId="LiveId" clId="{3CB5D55C-475F-4620-99D9-5A34CEF12DF9}" dt="2020-05-18T06:58:29.016" v="146" actId="1076"/>
        <pc:sldMkLst>
          <pc:docMk/>
          <pc:sldMk cId="1373295691" sldId="636"/>
        </pc:sldMkLst>
        <pc:spChg chg="mod">
          <ac:chgData name="Siegbert Rudolph" userId="2af4d44886c067cc" providerId="LiveId" clId="{3CB5D55C-475F-4620-99D9-5A34CEF12DF9}" dt="2020-05-18T06:58:29.016" v="146" actId="1076"/>
          <ac:spMkLst>
            <pc:docMk/>
            <pc:sldMk cId="1373295691" sldId="636"/>
            <ac:spMk id="2" creationId="{8665C8CE-C982-4138-AA15-5F36678A3663}"/>
          </ac:spMkLst>
        </pc:spChg>
      </pc:sldChg>
      <pc:sldChg chg="modSp mod">
        <pc:chgData name="Siegbert Rudolph" userId="2af4d44886c067cc" providerId="LiveId" clId="{3CB5D55C-475F-4620-99D9-5A34CEF12DF9}" dt="2020-05-18T06:58:28.994" v="126" actId="1076"/>
        <pc:sldMkLst>
          <pc:docMk/>
          <pc:sldMk cId="1010365339" sldId="639"/>
        </pc:sldMkLst>
        <pc:spChg chg="mod">
          <ac:chgData name="Siegbert Rudolph" userId="2af4d44886c067cc" providerId="LiveId" clId="{3CB5D55C-475F-4620-99D9-5A34CEF12DF9}" dt="2020-05-18T06:58:28.994" v="126" actId="1076"/>
          <ac:spMkLst>
            <pc:docMk/>
            <pc:sldMk cId="1010365339" sldId="639"/>
            <ac:spMk id="5" creationId="{0A1ECCFF-BE22-492B-AA4B-9CEF950E5690}"/>
          </ac:spMkLst>
        </pc:spChg>
      </pc:sldChg>
      <pc:sldChg chg="modSp mod">
        <pc:chgData name="Siegbert Rudolph" userId="2af4d44886c067cc" providerId="LiveId" clId="{3CB5D55C-475F-4620-99D9-5A34CEF12DF9}" dt="2020-05-18T06:58:28.999" v="131" actId="1076"/>
        <pc:sldMkLst>
          <pc:docMk/>
          <pc:sldMk cId="2277969051" sldId="640"/>
        </pc:sldMkLst>
        <pc:spChg chg="mod">
          <ac:chgData name="Siegbert Rudolph" userId="2af4d44886c067cc" providerId="LiveId" clId="{3CB5D55C-475F-4620-99D9-5A34CEF12DF9}" dt="2020-05-18T06:58:28.999" v="131" actId="1076"/>
          <ac:spMkLst>
            <pc:docMk/>
            <pc:sldMk cId="2277969051" sldId="640"/>
            <ac:spMk id="5" creationId="{2D7BD497-3F77-4FDD-B8B0-13FF1B880046}"/>
          </ac:spMkLst>
        </pc:spChg>
      </pc:sldChg>
      <pc:sldChg chg="modSp mod">
        <pc:chgData name="Siegbert Rudolph" userId="2af4d44886c067cc" providerId="LiveId" clId="{3CB5D55C-475F-4620-99D9-5A34CEF12DF9}" dt="2020-05-18T06:58:29.005" v="136" actId="1076"/>
        <pc:sldMkLst>
          <pc:docMk/>
          <pc:sldMk cId="3084114237" sldId="641"/>
        </pc:sldMkLst>
        <pc:spChg chg="mod">
          <ac:chgData name="Siegbert Rudolph" userId="2af4d44886c067cc" providerId="LiveId" clId="{3CB5D55C-475F-4620-99D9-5A34CEF12DF9}" dt="2020-05-18T06:58:29.005" v="136" actId="1076"/>
          <ac:spMkLst>
            <pc:docMk/>
            <pc:sldMk cId="3084114237" sldId="641"/>
            <ac:spMk id="8" creationId="{7E751D7E-B007-41A0-80F0-B3FEB5E699ED}"/>
          </ac:spMkLst>
        </pc:spChg>
      </pc:sldChg>
      <pc:sldChg chg="modSp mod">
        <pc:chgData name="Siegbert Rudolph" userId="2af4d44886c067cc" providerId="LiveId" clId="{3CB5D55C-475F-4620-99D9-5A34CEF12DF9}" dt="2020-05-18T06:58:29.011" v="141" actId="1076"/>
        <pc:sldMkLst>
          <pc:docMk/>
          <pc:sldMk cId="3720838936" sldId="642"/>
        </pc:sldMkLst>
        <pc:spChg chg="mod">
          <ac:chgData name="Siegbert Rudolph" userId="2af4d44886c067cc" providerId="LiveId" clId="{3CB5D55C-475F-4620-99D9-5A34CEF12DF9}" dt="2020-05-18T06:58:29.011" v="141" actId="1076"/>
          <ac:spMkLst>
            <pc:docMk/>
            <pc:sldMk cId="3720838936" sldId="642"/>
            <ac:spMk id="5" creationId="{D33F6D1D-68BB-4799-8D38-4A2AF741045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6125"/>
            <a:ext cx="6615112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42BF58FD-A277-49CE-9644-D0623EA38BF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94364" y="834527"/>
            <a:ext cx="8797636" cy="51823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>
                <a:latin typeface="Trebuchet MS" panose="020B0603020202020204" pitchFamily="34" charset="0"/>
              </a:defRPr>
            </a:lvl1pPr>
          </a:lstStyle>
          <a:p>
            <a:r>
              <a:rPr lang="de-DE" dirty="0" err="1"/>
              <a:t>aaa</a:t>
            </a:r>
            <a:endParaRPr lang="de-DE" dirty="0"/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3F8B6FB5-3BF6-484E-AAA5-C5C1FF7AF1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94364" y="1384568"/>
            <a:ext cx="8797636" cy="51823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 b="1"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err="1"/>
              <a:t>aaa</a:t>
            </a:r>
            <a:endParaRPr lang="de-DE" dirty="0"/>
          </a:p>
        </p:txBody>
      </p:sp>
      <p:pic>
        <p:nvPicPr>
          <p:cNvPr id="9" name="shpLesekochValidCheck" descr="lesekoch_logo_mit_Hintergrund-1.jpg">
            <a:extLst>
              <a:ext uri="{FF2B5EF4-FFF2-40B4-BE49-F238E27FC236}">
                <a16:creationId xmlns:a16="http://schemas.microsoft.com/office/drawing/2014/main" id="{8C5946BD-336B-407C-AA18-9ADEA1C91A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4">
            <a:extLst>
              <a:ext uri="{FF2B5EF4-FFF2-40B4-BE49-F238E27FC236}">
                <a16:creationId xmlns:a16="http://schemas.microsoft.com/office/drawing/2014/main" id="{FF2E2F63-E9BC-4B78-A36D-3A32295EE3B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75839" y="834527"/>
            <a:ext cx="2523447" cy="204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B395AB5-04F3-47AA-A447-FB431B499A72}"/>
              </a:ext>
            </a:extLst>
          </p:cNvPr>
          <p:cNvSpPr/>
          <p:nvPr userDrawn="1"/>
        </p:nvSpPr>
        <p:spPr>
          <a:xfrm>
            <a:off x="3394364" y="4953127"/>
            <a:ext cx="37895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Makros freischalten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12" name="Rechteck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54CC55C-834A-4640-900E-FFADA277061C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D7847BEE-06B1-42EE-9A66-DFFAA9478763}"/>
              </a:ext>
            </a:extLst>
          </p:cNvPr>
          <p:cNvSpPr txBox="1">
            <a:spLocks/>
          </p:cNvSpPr>
          <p:nvPr userDrawn="1"/>
        </p:nvSpPr>
        <p:spPr>
          <a:xfrm>
            <a:off x="3394364" y="1871677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Siegbert Rudolph</a:t>
            </a:r>
          </a:p>
        </p:txBody>
      </p:sp>
      <p:sp>
        <p:nvSpPr>
          <p:cNvPr id="14" name="Untertitel 2">
            <a:extLst>
              <a:ext uri="{FF2B5EF4-FFF2-40B4-BE49-F238E27FC236}">
                <a16:creationId xmlns:a16="http://schemas.microsoft.com/office/drawing/2014/main" id="{F86E910D-8A66-4634-8E99-06C1371A71DD}"/>
              </a:ext>
            </a:extLst>
          </p:cNvPr>
          <p:cNvSpPr txBox="1">
            <a:spLocks/>
          </p:cNvSpPr>
          <p:nvPr userDrawn="1"/>
        </p:nvSpPr>
        <p:spPr>
          <a:xfrm>
            <a:off x="3394364" y="2421718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latin typeface="Trebuchet MS" panose="020B0603020202020204" pitchFamily="34" charset="0"/>
              </a:rPr>
              <a:t>Siegbert Rudolph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89A57D90-1AEE-4C85-904D-33C91FBD0E8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A2C0F574-B905-4917-B9E9-2241E24B67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 err="1"/>
              <a:t>aaa</a:t>
            </a:r>
            <a:br>
              <a:rPr lang="de-DE" dirty="0"/>
            </a:br>
            <a:r>
              <a:rPr lang="de-DE" dirty="0" err="1"/>
              <a:t>bbb</a:t>
            </a:r>
            <a:endParaRPr lang="de-DE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91056877-43A1-41DC-8ADE-A8A2FE0C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Trebuchet MS" panose="020B0603020202020204" pitchFamily="34" charset="0"/>
              </a:defRPr>
            </a:lvl1pPr>
          </a:lstStyle>
          <a:p>
            <a:fld id="{C9CD412D-C60F-4771-A1CB-FFD7B5773953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51E32DFC-7741-47FB-A0F2-89ED6A43B5F3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F2356A9-2F9A-4C87-9663-DCCDE279252E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11" name="Rechteck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11E66F3-E321-441D-AA1A-592D8D578A3E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BFEE64A4-5636-44BD-A158-E20B6ACBA0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  <p:sp>
        <p:nvSpPr>
          <p:cNvPr id="13" name="Textfeld 7">
            <a:extLst>
              <a:ext uri="{FF2B5EF4-FFF2-40B4-BE49-F238E27FC236}">
                <a16:creationId xmlns:a16="http://schemas.microsoft.com/office/drawing/2014/main" id="{7163376D-EC0D-4315-A2F0-425215FE837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632504" y="540802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35C59-9215-41C0-A27C-6CFB826CB3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057" y="4869160"/>
            <a:ext cx="10515600" cy="13382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accent1"/>
                </a:solidFill>
                <a:latin typeface="Trebuchet MS" panose="020B0603020202020204" pitchFamily="34" charset="0"/>
              </a:defRPr>
            </a:lvl1pPr>
          </a:lstStyle>
          <a:p>
            <a:br>
              <a:rPr lang="de-DE" dirty="0"/>
            </a:br>
            <a:br>
              <a:rPr lang="de-DE" dirty="0"/>
            </a:br>
            <a:r>
              <a:rPr lang="de-DE" dirty="0"/>
              <a:t>Hurra, wieder ein Stück weiter!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989F0D0-5950-47AD-888D-84400EEE5C2A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36">
            <a:extLst>
              <a:ext uri="{FF2B5EF4-FFF2-40B4-BE49-F238E27FC236}">
                <a16:creationId xmlns:a16="http://schemas.microsoft.com/office/drawing/2014/main" id="{7D7F5985-9CA6-44A4-9657-1C248A88F51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512" y="116632"/>
            <a:ext cx="90549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Üben verbessert die Fertigkeit.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Wer viel übt, der wird gescheit!</a:t>
            </a:r>
            <a:endParaRPr lang="de-DE" altLang="de-DE" sz="2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pic>
        <p:nvPicPr>
          <p:cNvPr id="10" name="Grafik 9" descr="Smiley böse.png">
            <a:extLst>
              <a:ext uri="{FF2B5EF4-FFF2-40B4-BE49-F238E27FC236}">
                <a16:creationId xmlns:a16="http://schemas.microsoft.com/office/drawing/2014/main" id="{66ADAD09-392E-4A74-A85E-D530CA2684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527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k 10" descr="Smiley gut.png">
            <a:extLst>
              <a:ext uri="{FF2B5EF4-FFF2-40B4-BE49-F238E27FC236}">
                <a16:creationId xmlns:a16="http://schemas.microsoft.com/office/drawing/2014/main" id="{0B3BE68C-BED1-42C7-B52A-DF831DFD7B7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177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eck 1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703BC49-34F6-4EA9-AC31-3A29353BE18C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/>
              <a:t>Vorherige  Seite</a:t>
            </a:r>
            <a:endParaRPr lang="de-DE" sz="1400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F2B07AC-27E2-4A7E-B277-D2B9BA37B60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97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45" r:id="rId3"/>
    <p:sldLayoutId id="2147486468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1784351" y="219076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4294967295"/>
          </p:nvPr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1</a:t>
            </a:fld>
            <a:endParaRPr lang="de-DE" dirty="0"/>
          </a:p>
        </p:txBody>
      </p:sp>
      <p:sp>
        <p:nvSpPr>
          <p:cNvPr id="8" name="shpLesekochValidCheck">
            <a:extLst>
              <a:ext uri="{FF2B5EF4-FFF2-40B4-BE49-F238E27FC236}">
                <a16:creationId xmlns:a16="http://schemas.microsoft.com/office/drawing/2014/main" id="{90329F59-6D9B-4B76-965D-88A3717BF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6888" y="573019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F24340D-DF09-4204-BA92-0D6ACF337D26}"/>
              </a:ext>
            </a:extLst>
          </p:cNvPr>
          <p:cNvSpPr txBox="1"/>
          <p:nvPr/>
        </p:nvSpPr>
        <p:spPr>
          <a:xfrm>
            <a:off x="3415229" y="817548"/>
            <a:ext cx="12955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Trebuchet MS" panose="020B0603020202020204" pitchFamily="34" charset="0"/>
              </a:rPr>
              <a:t>Nomen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69E5718-7AF0-4F0A-992C-D915FF9FB44D}"/>
              </a:ext>
            </a:extLst>
          </p:cNvPr>
          <p:cNvSpPr txBox="1"/>
          <p:nvPr/>
        </p:nvSpPr>
        <p:spPr>
          <a:xfrm>
            <a:off x="3415228" y="1340768"/>
            <a:ext cx="569200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Trebuchet MS" panose="020B0603020202020204" pitchFamily="34" charset="0"/>
              </a:rPr>
              <a:t>Nomen mit mehr als einem Artikel</a:t>
            </a:r>
          </a:p>
          <a:p>
            <a:endParaRPr lang="de-DE" sz="2800" dirty="0">
              <a:latin typeface="Trebuchet MS" panose="020B0603020202020204" pitchFamily="34" charset="0"/>
            </a:endParaRPr>
          </a:p>
          <a:p>
            <a:endParaRPr lang="de-DE" sz="2800" dirty="0">
              <a:latin typeface="Trebuchet MS" panose="020B0603020202020204" pitchFamily="34" charset="0"/>
            </a:endParaRPr>
          </a:p>
          <a:p>
            <a:endParaRPr lang="de-DE" sz="2800" dirty="0">
              <a:latin typeface="Trebuchet MS" panose="020B0603020202020204" pitchFamily="34" charset="0"/>
            </a:endParaRPr>
          </a:p>
          <a:p>
            <a:r>
              <a:rPr lang="de-DE" sz="2000" dirty="0">
                <a:latin typeface="Trebuchet MS" panose="020B0603020202020204" pitchFamily="34" charset="0"/>
              </a:rPr>
              <a:t>Wörter aus DUDEN - Unnützes Sprachwissen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4EAEA62-426B-4197-A469-BEC18EC403B8}"/>
              </a:ext>
            </a:extLst>
          </p:cNvPr>
          <p:cNvSpPr txBox="1"/>
          <p:nvPr/>
        </p:nvSpPr>
        <p:spPr>
          <a:xfrm>
            <a:off x="473386" y="2390021"/>
            <a:ext cx="2727029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Trebuchet MS" panose="020B0603020202020204" pitchFamily="34" charset="0"/>
              </a:rPr>
              <a:t>      </a:t>
            </a:r>
            <a:r>
              <a:rPr lang="de-DE" sz="2800" b="1" dirty="0">
                <a:latin typeface="Trebuchet MS" panose="020B0603020202020204" pitchFamily="34" charset="0"/>
              </a:rPr>
              <a:t>Übung von:</a:t>
            </a:r>
            <a:endParaRPr lang="de-DE" sz="2000" b="1" dirty="0">
              <a:latin typeface="Trebuchet MS" panose="020B0603020202020204" pitchFamily="34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70F2E2B-2CFE-4AFE-920E-929E1AF612D2}"/>
              </a:ext>
            </a:extLst>
          </p:cNvPr>
          <p:cNvSpPr txBox="1"/>
          <p:nvPr/>
        </p:nvSpPr>
        <p:spPr>
          <a:xfrm>
            <a:off x="3412236" y="5301208"/>
            <a:ext cx="3746667" cy="123110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Beenden: Escape-Taste drücken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b="1" dirty="0">
              <a:latin typeface="Trebuchet MS" panose="020B0603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F45B271-1186-48F5-8AFF-48034380A12E}"/>
              </a:ext>
            </a:extLst>
          </p:cNvPr>
          <p:cNvSpPr txBox="1"/>
          <p:nvPr/>
        </p:nvSpPr>
        <p:spPr>
          <a:xfrm>
            <a:off x="190500" y="6724134"/>
            <a:ext cx="436529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C:\Users\Master\OneDrive\AA - Übungen\Verschiedene Deutsch-Übungen\Nomen mit mehr als einem Artikel.pptx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rafik 44">
            <a:extLst>
              <a:ext uri="{FF2B5EF4-FFF2-40B4-BE49-F238E27FC236}">
                <a16:creationId xmlns:a16="http://schemas.microsoft.com/office/drawing/2014/main" id="{A6991659-0A3F-48EE-90BB-D0644B207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4092" y="975065"/>
            <a:ext cx="1524132" cy="5468586"/>
          </a:xfrm>
          <a:prstGeom prst="rect">
            <a:avLst/>
          </a:prstGeom>
        </p:spPr>
      </p:pic>
      <p:sp>
        <p:nvSpPr>
          <p:cNvPr id="3" name="Foliennummernplatzhalter 27">
            <a:extLst>
              <a:ext uri="{FF2B5EF4-FFF2-40B4-BE49-F238E27FC236}">
                <a16:creationId xmlns:a16="http://schemas.microsoft.com/office/drawing/2014/main" id="{07DE2DF4-D47F-4934-AB63-AE0FD37D6E69}"/>
              </a:ext>
            </a:extLst>
          </p:cNvPr>
          <p:cNvSpPr txBox="1">
            <a:spLocks/>
          </p:cNvSpPr>
          <p:nvPr/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2</a:t>
            </a:fld>
            <a:endParaRPr lang="de-DE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89307F9-C774-480C-8AFF-06E33801CD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Setze die richtigen Nomen ein!</a:t>
            </a:r>
            <a:br>
              <a:rPr lang="de-DE" dirty="0"/>
            </a:br>
            <a:r>
              <a:rPr lang="de-DE" sz="2400" dirty="0">
                <a:solidFill>
                  <a:srgbClr val="FF0000"/>
                </a:solidFill>
              </a:rPr>
              <a:t>Klick auf das passende Wort rechts! Dann auf „WEITER“!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B6682B2-6E81-4BFD-8C3B-E137B22CBA84}"/>
              </a:ext>
            </a:extLst>
          </p:cNvPr>
          <p:cNvSpPr/>
          <p:nvPr/>
        </p:nvSpPr>
        <p:spPr>
          <a:xfrm>
            <a:off x="551384" y="1311208"/>
            <a:ext cx="46185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Sein größtes               ist das Rauchen.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FF19640-DA20-445D-BD0D-06A3E3293B62}"/>
              </a:ext>
            </a:extLst>
          </p:cNvPr>
          <p:cNvSpPr/>
          <p:nvPr/>
        </p:nvSpPr>
        <p:spPr>
          <a:xfrm>
            <a:off x="2236395" y="1310404"/>
            <a:ext cx="71820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Laster                             (schlechte Angewohnheit)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6FAD4007-659D-43D1-85E0-7401231BF4C1}"/>
              </a:ext>
            </a:extLst>
          </p:cNvPr>
          <p:cNvSpPr/>
          <p:nvPr/>
        </p:nvSpPr>
        <p:spPr>
          <a:xfrm>
            <a:off x="551384" y="1810718"/>
            <a:ext cx="65494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Für den Transport der Möbel mieten wir einen             .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084C8D26-03A1-4994-A464-65B8F5DCC3CB}"/>
              </a:ext>
            </a:extLst>
          </p:cNvPr>
          <p:cNvSpPr/>
          <p:nvPr/>
        </p:nvSpPr>
        <p:spPr>
          <a:xfrm>
            <a:off x="551384" y="2310228"/>
            <a:ext cx="64972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Am liebsten spielt er          auf dem Platz seines Clubs.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37D49D6E-E911-43A4-814B-0686A80BF757}"/>
              </a:ext>
            </a:extLst>
          </p:cNvPr>
          <p:cNvSpPr/>
          <p:nvPr/>
        </p:nvSpPr>
        <p:spPr>
          <a:xfrm>
            <a:off x="551384" y="2809738"/>
            <a:ext cx="49404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Wir machen Urlaub am          von Neapel.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B2CDCE02-EFA5-4662-ADFA-7A178EC18498}"/>
              </a:ext>
            </a:extLst>
          </p:cNvPr>
          <p:cNvSpPr/>
          <p:nvPr/>
        </p:nvSpPr>
        <p:spPr>
          <a:xfrm>
            <a:off x="551384" y="3309248"/>
            <a:ext cx="59570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Sein             war ziemlich hoch für seine Leistung.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182D79B2-570E-4686-B122-B08BFB67027E}"/>
              </a:ext>
            </a:extLst>
          </p:cNvPr>
          <p:cNvSpPr/>
          <p:nvPr/>
        </p:nvSpPr>
        <p:spPr>
          <a:xfrm>
            <a:off x="551384" y="3808758"/>
            <a:ext cx="42597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Sein Aufsatz hatte wenig             . 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A8FC9D6-8E93-42C7-B938-8B88655E41DE}"/>
              </a:ext>
            </a:extLst>
          </p:cNvPr>
          <p:cNvSpPr/>
          <p:nvPr/>
        </p:nvSpPr>
        <p:spPr>
          <a:xfrm>
            <a:off x="551384" y="4308268"/>
            <a:ext cx="60035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Der Rahmen seines teuren Fahrrads ist aus          .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066A1486-2285-48F0-9AB9-936189DC845F}"/>
              </a:ext>
            </a:extLst>
          </p:cNvPr>
          <p:cNvSpPr/>
          <p:nvPr/>
        </p:nvSpPr>
        <p:spPr>
          <a:xfrm>
            <a:off x="551384" y="4807778"/>
            <a:ext cx="74353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Ein Torhüter von Bayern München hatte den Beinamen:         .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39D232B0-8590-4526-B187-5275ECEBA008}"/>
              </a:ext>
            </a:extLst>
          </p:cNvPr>
          <p:cNvSpPr/>
          <p:nvPr/>
        </p:nvSpPr>
        <p:spPr>
          <a:xfrm>
            <a:off x="551384" y="5307288"/>
            <a:ext cx="50561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Sie kriecht am Boden und ist eine           .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C34F1D9B-56D9-4017-B89D-522E22BEAF8F}"/>
              </a:ext>
            </a:extLst>
          </p:cNvPr>
          <p:cNvSpPr/>
          <p:nvPr/>
        </p:nvSpPr>
        <p:spPr>
          <a:xfrm>
            <a:off x="551384" y="5806796"/>
            <a:ext cx="50354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Er schwimmt im Wasser und ist ein          .</a:t>
            </a: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1EED2351-1475-47B6-93D6-FA72CCF9CB2E}"/>
              </a:ext>
            </a:extLst>
          </p:cNvPr>
          <p:cNvSpPr/>
          <p:nvPr/>
        </p:nvSpPr>
        <p:spPr>
          <a:xfrm>
            <a:off x="298480" y="144430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FD062300-55D4-4FB3-8E98-68E3649E6DA8}"/>
              </a:ext>
            </a:extLst>
          </p:cNvPr>
          <p:cNvSpPr/>
          <p:nvPr/>
        </p:nvSpPr>
        <p:spPr>
          <a:xfrm>
            <a:off x="298480" y="194624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FD9990D5-15BE-418B-886D-6DE08F894823}"/>
              </a:ext>
            </a:extLst>
          </p:cNvPr>
          <p:cNvSpPr/>
          <p:nvPr/>
        </p:nvSpPr>
        <p:spPr>
          <a:xfrm>
            <a:off x="298480" y="244818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1F9FD508-D0CA-43ED-9619-1DB226C6215D}"/>
              </a:ext>
            </a:extLst>
          </p:cNvPr>
          <p:cNvSpPr/>
          <p:nvPr/>
        </p:nvSpPr>
        <p:spPr>
          <a:xfrm>
            <a:off x="298480" y="295171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96425615-9F00-4AA4-A46A-D3C7C8C13402}"/>
              </a:ext>
            </a:extLst>
          </p:cNvPr>
          <p:cNvSpPr/>
          <p:nvPr/>
        </p:nvSpPr>
        <p:spPr>
          <a:xfrm>
            <a:off x="298480" y="345523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9F1E6108-588F-4B63-9955-2E3AFBC76A46}"/>
              </a:ext>
            </a:extLst>
          </p:cNvPr>
          <p:cNvSpPr/>
          <p:nvPr/>
        </p:nvSpPr>
        <p:spPr>
          <a:xfrm>
            <a:off x="298480" y="395717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513870E7-91F8-4CCE-953B-22DE3E71BE93}"/>
              </a:ext>
            </a:extLst>
          </p:cNvPr>
          <p:cNvSpPr/>
          <p:nvPr/>
        </p:nvSpPr>
        <p:spPr>
          <a:xfrm>
            <a:off x="298480" y="446070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587D42D8-BD76-44D0-AB4B-7312DE1E1AB5}"/>
              </a:ext>
            </a:extLst>
          </p:cNvPr>
          <p:cNvSpPr/>
          <p:nvPr/>
        </p:nvSpPr>
        <p:spPr>
          <a:xfrm>
            <a:off x="298480" y="496264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DB7D09CD-61D2-429C-A390-AB3E87D7D733}"/>
              </a:ext>
            </a:extLst>
          </p:cNvPr>
          <p:cNvSpPr/>
          <p:nvPr/>
        </p:nvSpPr>
        <p:spPr>
          <a:xfrm>
            <a:off x="298480" y="5466166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47ACBBB6-4D44-4FDC-B566-DFC436538B8A}"/>
              </a:ext>
            </a:extLst>
          </p:cNvPr>
          <p:cNvSpPr/>
          <p:nvPr/>
        </p:nvSpPr>
        <p:spPr>
          <a:xfrm>
            <a:off x="298480" y="5969690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B5A14D5-9402-4075-829C-82FB47840CEF}"/>
              </a:ext>
            </a:extLst>
          </p:cNvPr>
          <p:cNvSpPr/>
          <p:nvPr/>
        </p:nvSpPr>
        <p:spPr>
          <a:xfrm>
            <a:off x="10221399" y="2538485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4" name="Grafik 43">
            <a:extLst>
              <a:ext uri="{FF2B5EF4-FFF2-40B4-BE49-F238E27FC236}">
                <a16:creationId xmlns:a16="http://schemas.microsoft.com/office/drawing/2014/main" id="{207D6D84-49ED-4E38-A799-A177E44264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0494" y="2538485"/>
            <a:ext cx="246146" cy="246146"/>
          </a:xfrm>
          <a:prstGeom prst="rect">
            <a:avLst/>
          </a:prstGeom>
        </p:spPr>
      </p:pic>
      <p:sp>
        <p:nvSpPr>
          <p:cNvPr id="47" name="Rechteck 46">
            <a:extLst>
              <a:ext uri="{FF2B5EF4-FFF2-40B4-BE49-F238E27FC236}">
                <a16:creationId xmlns:a16="http://schemas.microsoft.com/office/drawing/2014/main" id="{FA1E78AA-820C-4178-A8C9-C2774A1D8245}"/>
              </a:ext>
            </a:extLst>
          </p:cNvPr>
          <p:cNvSpPr/>
          <p:nvPr/>
        </p:nvSpPr>
        <p:spPr>
          <a:xfrm>
            <a:off x="5981645" y="1823499"/>
            <a:ext cx="44005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Laster    (Lastkraftwagen)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C4252236-6DA4-46CF-95C5-ABB128E53018}"/>
              </a:ext>
            </a:extLst>
          </p:cNvPr>
          <p:cNvSpPr/>
          <p:nvPr/>
        </p:nvSpPr>
        <p:spPr>
          <a:xfrm>
            <a:off x="10200456" y="2043643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9" name="Grafik 48">
            <a:extLst>
              <a:ext uri="{FF2B5EF4-FFF2-40B4-BE49-F238E27FC236}">
                <a16:creationId xmlns:a16="http://schemas.microsoft.com/office/drawing/2014/main" id="{3AFB7378-2713-4FB2-996B-42E12033C3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9551" y="2043643"/>
            <a:ext cx="246146" cy="246146"/>
          </a:xfrm>
          <a:prstGeom prst="rect">
            <a:avLst/>
          </a:prstGeom>
        </p:spPr>
      </p:pic>
      <p:sp>
        <p:nvSpPr>
          <p:cNvPr id="50" name="Rechteck 49">
            <a:extLst>
              <a:ext uri="{FF2B5EF4-FFF2-40B4-BE49-F238E27FC236}">
                <a16:creationId xmlns:a16="http://schemas.microsoft.com/office/drawing/2014/main" id="{688B0E8E-0B91-46E1-85C9-256FC717C8EA}"/>
              </a:ext>
            </a:extLst>
          </p:cNvPr>
          <p:cNvSpPr/>
          <p:nvPr/>
        </p:nvSpPr>
        <p:spPr>
          <a:xfrm>
            <a:off x="10004292" y="4523868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76D28318-97E1-4610-BAFE-1A8A1A1937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3387" y="4523868"/>
            <a:ext cx="246146" cy="246146"/>
          </a:xfrm>
          <a:prstGeom prst="rect">
            <a:avLst/>
          </a:prstGeom>
        </p:spPr>
      </p:pic>
      <p:sp>
        <p:nvSpPr>
          <p:cNvPr id="52" name="Rechteck 51">
            <a:extLst>
              <a:ext uri="{FF2B5EF4-FFF2-40B4-BE49-F238E27FC236}">
                <a16:creationId xmlns:a16="http://schemas.microsoft.com/office/drawing/2014/main" id="{1A389A12-E4FE-4CA4-B75C-BCEE29C10243}"/>
              </a:ext>
            </a:extLst>
          </p:cNvPr>
          <p:cNvSpPr/>
          <p:nvPr/>
        </p:nvSpPr>
        <p:spPr>
          <a:xfrm>
            <a:off x="3012487" y="2324976"/>
            <a:ext cx="60933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Golf                                              (Sport)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473D17FA-6191-4034-9AEC-DD7E62D6A2DC}"/>
              </a:ext>
            </a:extLst>
          </p:cNvPr>
          <p:cNvSpPr/>
          <p:nvPr/>
        </p:nvSpPr>
        <p:spPr>
          <a:xfrm>
            <a:off x="9938906" y="3026448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4" name="Grafik 53">
            <a:extLst>
              <a:ext uri="{FF2B5EF4-FFF2-40B4-BE49-F238E27FC236}">
                <a16:creationId xmlns:a16="http://schemas.microsoft.com/office/drawing/2014/main" id="{D7F78D84-B885-47FD-ABA0-291679EC83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8001" y="3026448"/>
            <a:ext cx="246146" cy="246146"/>
          </a:xfrm>
          <a:prstGeom prst="rect">
            <a:avLst/>
          </a:prstGeom>
        </p:spPr>
      </p:pic>
      <p:sp>
        <p:nvSpPr>
          <p:cNvPr id="55" name="Rechteck 54">
            <a:extLst>
              <a:ext uri="{FF2B5EF4-FFF2-40B4-BE49-F238E27FC236}">
                <a16:creationId xmlns:a16="http://schemas.microsoft.com/office/drawing/2014/main" id="{DD185EF1-65A2-4928-8D74-854076AA1B4E}"/>
              </a:ext>
            </a:extLst>
          </p:cNvPr>
          <p:cNvSpPr/>
          <p:nvPr/>
        </p:nvSpPr>
        <p:spPr>
          <a:xfrm>
            <a:off x="3322105" y="2829757"/>
            <a:ext cx="53270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Golf                       (Meeresbucht)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AADC23E3-3685-4216-AFE5-2BD55E676261}"/>
              </a:ext>
            </a:extLst>
          </p:cNvPr>
          <p:cNvSpPr/>
          <p:nvPr/>
        </p:nvSpPr>
        <p:spPr>
          <a:xfrm>
            <a:off x="10178887" y="5016619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7" name="Grafik 56">
            <a:extLst>
              <a:ext uri="{FF2B5EF4-FFF2-40B4-BE49-F238E27FC236}">
                <a16:creationId xmlns:a16="http://schemas.microsoft.com/office/drawing/2014/main" id="{6699EE0E-2156-47BD-A87D-13E9BF1196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7982" y="5016619"/>
            <a:ext cx="246146" cy="246146"/>
          </a:xfrm>
          <a:prstGeom prst="rect">
            <a:avLst/>
          </a:prstGeom>
        </p:spPr>
      </p:pic>
      <p:sp>
        <p:nvSpPr>
          <p:cNvPr id="58" name="Rechteck 57">
            <a:extLst>
              <a:ext uri="{FF2B5EF4-FFF2-40B4-BE49-F238E27FC236}">
                <a16:creationId xmlns:a16="http://schemas.microsoft.com/office/drawing/2014/main" id="{DCDC9F34-F855-4A31-84AC-D887A1009735}"/>
              </a:ext>
            </a:extLst>
          </p:cNvPr>
          <p:cNvSpPr/>
          <p:nvPr/>
        </p:nvSpPr>
        <p:spPr>
          <a:xfrm>
            <a:off x="1153065" y="3309248"/>
            <a:ext cx="80890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Gehalt                                                             (Bezahlung)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DBD385E7-F412-4D67-BF98-7D78EA347CDE}"/>
              </a:ext>
            </a:extLst>
          </p:cNvPr>
          <p:cNvSpPr/>
          <p:nvPr/>
        </p:nvSpPr>
        <p:spPr>
          <a:xfrm>
            <a:off x="3478908" y="3828971"/>
            <a:ext cx="40729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Gehalt      (Inhalt, Wert)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CCA48062-B75B-478D-B31D-9A129556F8B4}"/>
              </a:ext>
            </a:extLst>
          </p:cNvPr>
          <p:cNvSpPr/>
          <p:nvPr/>
        </p:nvSpPr>
        <p:spPr>
          <a:xfrm>
            <a:off x="10146490" y="3527467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0" name="Grafik 59">
            <a:extLst>
              <a:ext uri="{FF2B5EF4-FFF2-40B4-BE49-F238E27FC236}">
                <a16:creationId xmlns:a16="http://schemas.microsoft.com/office/drawing/2014/main" id="{86A005AB-FDA4-4C8A-8D58-E1906BBAB7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5585" y="3527467"/>
            <a:ext cx="246146" cy="246146"/>
          </a:xfrm>
          <a:prstGeom prst="rect">
            <a:avLst/>
          </a:prstGeom>
        </p:spPr>
      </p:pic>
      <p:sp>
        <p:nvSpPr>
          <p:cNvPr id="61" name="Rechteck 60">
            <a:extLst>
              <a:ext uri="{FF2B5EF4-FFF2-40B4-BE49-F238E27FC236}">
                <a16:creationId xmlns:a16="http://schemas.microsoft.com/office/drawing/2014/main" id="{AF060500-E120-47F2-AFC4-E885F519DC41}"/>
              </a:ext>
            </a:extLst>
          </p:cNvPr>
          <p:cNvSpPr/>
          <p:nvPr/>
        </p:nvSpPr>
        <p:spPr>
          <a:xfrm>
            <a:off x="10065419" y="5492926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2" name="Grafik 61">
            <a:extLst>
              <a:ext uri="{FF2B5EF4-FFF2-40B4-BE49-F238E27FC236}">
                <a16:creationId xmlns:a16="http://schemas.microsoft.com/office/drawing/2014/main" id="{E7D866AF-E375-4362-8F6A-75C34592BF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4514" y="5492926"/>
            <a:ext cx="246146" cy="246146"/>
          </a:xfrm>
          <a:prstGeom prst="rect">
            <a:avLst/>
          </a:prstGeom>
        </p:spPr>
      </p:pic>
      <p:sp>
        <p:nvSpPr>
          <p:cNvPr id="63" name="Rechteck 62">
            <a:extLst>
              <a:ext uri="{FF2B5EF4-FFF2-40B4-BE49-F238E27FC236}">
                <a16:creationId xmlns:a16="http://schemas.microsoft.com/office/drawing/2014/main" id="{284D6BE7-BDBA-494E-A32B-C4E615CD50C4}"/>
              </a:ext>
            </a:extLst>
          </p:cNvPr>
          <p:cNvSpPr/>
          <p:nvPr/>
        </p:nvSpPr>
        <p:spPr>
          <a:xfrm>
            <a:off x="5465023" y="4315506"/>
            <a:ext cx="44380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Titan    (besonderes Metall)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253055FF-CB7B-4AC3-9B2E-6B51CBD53ED6}"/>
              </a:ext>
            </a:extLst>
          </p:cNvPr>
          <p:cNvSpPr/>
          <p:nvPr/>
        </p:nvSpPr>
        <p:spPr>
          <a:xfrm>
            <a:off x="10106713" y="1571414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5" name="Grafik 64">
            <a:extLst>
              <a:ext uri="{FF2B5EF4-FFF2-40B4-BE49-F238E27FC236}">
                <a16:creationId xmlns:a16="http://schemas.microsoft.com/office/drawing/2014/main" id="{7EFC4A67-515E-432C-93F8-F7D5812FFD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5808" y="1571414"/>
            <a:ext cx="246146" cy="246146"/>
          </a:xfrm>
          <a:prstGeom prst="rect">
            <a:avLst/>
          </a:prstGeom>
        </p:spPr>
      </p:pic>
      <p:sp>
        <p:nvSpPr>
          <p:cNvPr id="66" name="Rechteck 65">
            <a:extLst>
              <a:ext uri="{FF2B5EF4-FFF2-40B4-BE49-F238E27FC236}">
                <a16:creationId xmlns:a16="http://schemas.microsoft.com/office/drawing/2014/main" id="{5B9A67F7-2183-4205-8864-AD731173DF62}"/>
              </a:ext>
            </a:extLst>
          </p:cNvPr>
          <p:cNvSpPr/>
          <p:nvPr/>
        </p:nvSpPr>
        <p:spPr>
          <a:xfrm>
            <a:off x="6849692" y="4797361"/>
            <a:ext cx="29696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Titan    (Riese)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669A9B15-0BBB-42E4-A044-BEB10F3CFA03}"/>
              </a:ext>
            </a:extLst>
          </p:cNvPr>
          <p:cNvSpPr/>
          <p:nvPr/>
        </p:nvSpPr>
        <p:spPr>
          <a:xfrm>
            <a:off x="10058973" y="1084192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8" name="Grafik 67">
            <a:extLst>
              <a:ext uri="{FF2B5EF4-FFF2-40B4-BE49-F238E27FC236}">
                <a16:creationId xmlns:a16="http://schemas.microsoft.com/office/drawing/2014/main" id="{A6F8EE5B-6683-40E9-96BE-A45B30E68F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8068" y="1084192"/>
            <a:ext cx="246146" cy="246146"/>
          </a:xfrm>
          <a:prstGeom prst="rect">
            <a:avLst/>
          </a:prstGeom>
        </p:spPr>
      </p:pic>
      <p:sp>
        <p:nvSpPr>
          <p:cNvPr id="69" name="Rechteck 68">
            <a:extLst>
              <a:ext uri="{FF2B5EF4-FFF2-40B4-BE49-F238E27FC236}">
                <a16:creationId xmlns:a16="http://schemas.microsoft.com/office/drawing/2014/main" id="{D9271A8A-A966-483A-BFC5-F705C7380BC4}"/>
              </a:ext>
            </a:extLst>
          </p:cNvPr>
          <p:cNvSpPr/>
          <p:nvPr/>
        </p:nvSpPr>
        <p:spPr>
          <a:xfrm>
            <a:off x="4547261" y="5314526"/>
            <a:ext cx="33970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Otter    (Schlange)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7CE990AD-A5A6-431D-B59A-04A9D8F22536}"/>
              </a:ext>
            </a:extLst>
          </p:cNvPr>
          <p:cNvSpPr/>
          <p:nvPr/>
        </p:nvSpPr>
        <p:spPr>
          <a:xfrm>
            <a:off x="10040283" y="4024124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4" name="Grafik 73">
            <a:extLst>
              <a:ext uri="{FF2B5EF4-FFF2-40B4-BE49-F238E27FC236}">
                <a16:creationId xmlns:a16="http://schemas.microsoft.com/office/drawing/2014/main" id="{F09BED7C-3883-4E36-A63E-1D0710B2CD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378" y="4024124"/>
            <a:ext cx="246146" cy="246146"/>
          </a:xfrm>
          <a:prstGeom prst="rect">
            <a:avLst/>
          </a:prstGeom>
        </p:spPr>
      </p:pic>
      <p:sp>
        <p:nvSpPr>
          <p:cNvPr id="75" name="Rechteck 74">
            <a:extLst>
              <a:ext uri="{FF2B5EF4-FFF2-40B4-BE49-F238E27FC236}">
                <a16:creationId xmlns:a16="http://schemas.microsoft.com/office/drawing/2014/main" id="{AF3FBA10-D9F3-4CE7-A1D3-25F12620F336}"/>
              </a:ext>
            </a:extLst>
          </p:cNvPr>
          <p:cNvSpPr/>
          <p:nvPr/>
        </p:nvSpPr>
        <p:spPr>
          <a:xfrm>
            <a:off x="4606932" y="5801255"/>
            <a:ext cx="24288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Otter    (Marderart)</a:t>
            </a:r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A169EE6-5A0D-4675-8065-8702A819FB8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585" t="33812" r="37943" b="16615"/>
          <a:stretch/>
        </p:blipFill>
        <p:spPr>
          <a:xfrm>
            <a:off x="7003700" y="5707398"/>
            <a:ext cx="1496989" cy="1135998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A9403F46-F333-4DF5-8CBE-CE6DE9D15877}"/>
              </a:ext>
            </a:extLst>
          </p:cNvPr>
          <p:cNvSpPr txBox="1"/>
          <p:nvPr/>
        </p:nvSpPr>
        <p:spPr>
          <a:xfrm>
            <a:off x="190500" y="6724134"/>
            <a:ext cx="436529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C:\Users\Master\OneDrive\AA - Übungen\Verschiedene Deutsch-Übungen\Nomen mit mehr als einem Artikel.pptx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1890954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</p:childTnLst>
        </p:cTn>
      </p:par>
    </p:tnLst>
    <p:bldLst>
      <p:bldP spid="7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47" grpId="0"/>
      <p:bldP spid="48" grpId="0" animBg="1"/>
      <p:bldP spid="50" grpId="0" animBg="1"/>
      <p:bldP spid="52" grpId="0"/>
      <p:bldP spid="53" grpId="0" animBg="1"/>
      <p:bldP spid="55" grpId="0"/>
      <p:bldP spid="56" grpId="0" animBg="1"/>
      <p:bldP spid="58" grpId="0"/>
      <p:bldP spid="59" grpId="0"/>
      <p:bldP spid="43" grpId="0" animBg="1"/>
      <p:bldP spid="61" grpId="0" animBg="1"/>
      <p:bldP spid="63" grpId="0"/>
      <p:bldP spid="64" grpId="0" animBg="1"/>
      <p:bldP spid="66" grpId="0"/>
      <p:bldP spid="67" grpId="0" animBg="1"/>
      <p:bldP spid="69" grpId="0"/>
      <p:bldP spid="73" grpId="0" animBg="1"/>
      <p:bldP spid="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FC5E7F32-CCDD-44E6-8F3E-CA9DF9CD30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7163" y="982055"/>
            <a:ext cx="1835055" cy="5468586"/>
          </a:xfrm>
          <a:prstGeom prst="rect">
            <a:avLst/>
          </a:prstGeom>
        </p:spPr>
      </p:pic>
      <p:sp>
        <p:nvSpPr>
          <p:cNvPr id="3" name="Foliennummernplatzhalter 27">
            <a:extLst>
              <a:ext uri="{FF2B5EF4-FFF2-40B4-BE49-F238E27FC236}">
                <a16:creationId xmlns:a16="http://schemas.microsoft.com/office/drawing/2014/main" id="{07DE2DF4-D47F-4934-AB63-AE0FD37D6E69}"/>
              </a:ext>
            </a:extLst>
          </p:cNvPr>
          <p:cNvSpPr txBox="1">
            <a:spLocks/>
          </p:cNvSpPr>
          <p:nvPr/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3</a:t>
            </a:fld>
            <a:endParaRPr lang="de-DE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89307F9-C774-480C-8AFF-06E33801CD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Setze die richtigen Nomen ein!</a:t>
            </a:r>
            <a:br>
              <a:rPr lang="de-DE" dirty="0"/>
            </a:br>
            <a:r>
              <a:rPr lang="de-DE" sz="2400" dirty="0">
                <a:solidFill>
                  <a:srgbClr val="FF0000"/>
                </a:solidFill>
              </a:rPr>
              <a:t>Klick auf das passende Wort rechts! Dann auf „WEITER“!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B6682B2-6E81-4BFD-8C3B-E137B22CBA84}"/>
              </a:ext>
            </a:extLst>
          </p:cNvPr>
          <p:cNvSpPr/>
          <p:nvPr/>
        </p:nvSpPr>
        <p:spPr>
          <a:xfrm>
            <a:off x="551042" y="1355700"/>
            <a:ext cx="75103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Die          , die so heißt wie sein Handicap, kann er nicht hören.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FF19640-DA20-445D-BD0D-06A3E3293B62}"/>
              </a:ext>
            </a:extLst>
          </p:cNvPr>
          <p:cNvSpPr/>
          <p:nvPr/>
        </p:nvSpPr>
        <p:spPr>
          <a:xfrm>
            <a:off x="996992" y="1350802"/>
            <a:ext cx="89895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Taube                                                                                  (Vogel)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6FAD4007-659D-43D1-85E0-7401231BF4C1}"/>
              </a:ext>
            </a:extLst>
          </p:cNvPr>
          <p:cNvSpPr/>
          <p:nvPr/>
        </p:nvSpPr>
        <p:spPr>
          <a:xfrm>
            <a:off x="551384" y="1810718"/>
            <a:ext cx="35589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Der           kann nichts hören.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084C8D26-03A1-4994-A464-65B8F5DCC3CB}"/>
              </a:ext>
            </a:extLst>
          </p:cNvPr>
          <p:cNvSpPr/>
          <p:nvPr/>
        </p:nvSpPr>
        <p:spPr>
          <a:xfrm>
            <a:off x="551384" y="2310228"/>
            <a:ext cx="60356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Um das große          stritten sich die Nachkommen.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37D49D6E-E911-43A4-814B-0686A80BF757}"/>
              </a:ext>
            </a:extLst>
          </p:cNvPr>
          <p:cNvSpPr/>
          <p:nvPr/>
        </p:nvSpPr>
        <p:spPr>
          <a:xfrm>
            <a:off x="551384" y="2809738"/>
            <a:ext cx="48606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Der         war plötzlich ein reicher Mann.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B2CDCE02-EFA5-4662-ADFA-7A178EC18498}"/>
              </a:ext>
            </a:extLst>
          </p:cNvPr>
          <p:cNvSpPr/>
          <p:nvPr/>
        </p:nvSpPr>
        <p:spPr>
          <a:xfrm>
            <a:off x="551384" y="3309248"/>
            <a:ext cx="69349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Auf dem             steht, wie weit wir noch fahren müssen.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182D79B2-570E-4686-B122-B08BFB67027E}"/>
              </a:ext>
            </a:extLst>
          </p:cNvPr>
          <p:cNvSpPr/>
          <p:nvPr/>
        </p:nvSpPr>
        <p:spPr>
          <a:xfrm>
            <a:off x="551384" y="3808758"/>
            <a:ext cx="48512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Der Ritter hob zur Abwehr den            .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A8FC9D6-8E93-42C7-B938-8B88655E41DE}"/>
              </a:ext>
            </a:extLst>
          </p:cNvPr>
          <p:cNvSpPr/>
          <p:nvPr/>
        </p:nvSpPr>
        <p:spPr>
          <a:xfrm>
            <a:off x="551384" y="4308268"/>
            <a:ext cx="46666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Das tolle Ergebnis war sein                .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066A1486-2285-48F0-9AB9-936189DC845F}"/>
              </a:ext>
            </a:extLst>
          </p:cNvPr>
          <p:cNvSpPr/>
          <p:nvPr/>
        </p:nvSpPr>
        <p:spPr>
          <a:xfrm>
            <a:off x="551384" y="4807778"/>
            <a:ext cx="64780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Bei dem Geschäft war sein                leider nur gering.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39D232B0-8590-4526-B187-5275ECEBA008}"/>
              </a:ext>
            </a:extLst>
          </p:cNvPr>
          <p:cNvSpPr/>
          <p:nvPr/>
        </p:nvSpPr>
        <p:spPr>
          <a:xfrm>
            <a:off x="551384" y="5307288"/>
            <a:ext cx="41437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Auf dem Kopf hatte er einen        .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C34F1D9B-56D9-4017-B89D-522E22BEAF8F}"/>
              </a:ext>
            </a:extLst>
          </p:cNvPr>
          <p:cNvSpPr/>
          <p:nvPr/>
        </p:nvSpPr>
        <p:spPr>
          <a:xfrm>
            <a:off x="551384" y="5806796"/>
            <a:ext cx="50501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Es drohte Gefahr, aber er war auf der      .</a:t>
            </a: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1EED2351-1475-47B6-93D6-FA72CCF9CB2E}"/>
              </a:ext>
            </a:extLst>
          </p:cNvPr>
          <p:cNvSpPr/>
          <p:nvPr/>
        </p:nvSpPr>
        <p:spPr>
          <a:xfrm>
            <a:off x="298480" y="144430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FD062300-55D4-4FB3-8E98-68E3649E6DA8}"/>
              </a:ext>
            </a:extLst>
          </p:cNvPr>
          <p:cNvSpPr/>
          <p:nvPr/>
        </p:nvSpPr>
        <p:spPr>
          <a:xfrm>
            <a:off x="298480" y="194624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FD9990D5-15BE-418B-886D-6DE08F894823}"/>
              </a:ext>
            </a:extLst>
          </p:cNvPr>
          <p:cNvSpPr/>
          <p:nvPr/>
        </p:nvSpPr>
        <p:spPr>
          <a:xfrm>
            <a:off x="298480" y="244818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1F9FD508-D0CA-43ED-9619-1DB226C6215D}"/>
              </a:ext>
            </a:extLst>
          </p:cNvPr>
          <p:cNvSpPr/>
          <p:nvPr/>
        </p:nvSpPr>
        <p:spPr>
          <a:xfrm>
            <a:off x="298480" y="295171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96425615-9F00-4AA4-A46A-D3C7C8C13402}"/>
              </a:ext>
            </a:extLst>
          </p:cNvPr>
          <p:cNvSpPr/>
          <p:nvPr/>
        </p:nvSpPr>
        <p:spPr>
          <a:xfrm>
            <a:off x="298480" y="345523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9F1E6108-588F-4B63-9955-2E3AFBC76A46}"/>
              </a:ext>
            </a:extLst>
          </p:cNvPr>
          <p:cNvSpPr/>
          <p:nvPr/>
        </p:nvSpPr>
        <p:spPr>
          <a:xfrm>
            <a:off x="298480" y="395717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513870E7-91F8-4CCE-953B-22DE3E71BE93}"/>
              </a:ext>
            </a:extLst>
          </p:cNvPr>
          <p:cNvSpPr/>
          <p:nvPr/>
        </p:nvSpPr>
        <p:spPr>
          <a:xfrm>
            <a:off x="298480" y="446070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587D42D8-BD76-44D0-AB4B-7312DE1E1AB5}"/>
              </a:ext>
            </a:extLst>
          </p:cNvPr>
          <p:cNvSpPr/>
          <p:nvPr/>
        </p:nvSpPr>
        <p:spPr>
          <a:xfrm>
            <a:off x="298480" y="496264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DB7D09CD-61D2-429C-A390-AB3E87D7D733}"/>
              </a:ext>
            </a:extLst>
          </p:cNvPr>
          <p:cNvSpPr/>
          <p:nvPr/>
        </p:nvSpPr>
        <p:spPr>
          <a:xfrm>
            <a:off x="298480" y="5466166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47ACBBB6-4D44-4FDC-B566-DFC436538B8A}"/>
              </a:ext>
            </a:extLst>
          </p:cNvPr>
          <p:cNvSpPr/>
          <p:nvPr/>
        </p:nvSpPr>
        <p:spPr>
          <a:xfrm>
            <a:off x="298480" y="5969690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B5A14D5-9402-4075-829C-82FB47840CEF}"/>
              </a:ext>
            </a:extLst>
          </p:cNvPr>
          <p:cNvSpPr/>
          <p:nvPr/>
        </p:nvSpPr>
        <p:spPr>
          <a:xfrm>
            <a:off x="10221399" y="6007885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4" name="Grafik 43">
            <a:extLst>
              <a:ext uri="{FF2B5EF4-FFF2-40B4-BE49-F238E27FC236}">
                <a16:creationId xmlns:a16="http://schemas.microsoft.com/office/drawing/2014/main" id="{207D6D84-49ED-4E38-A799-A177E44264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8608" y="6007885"/>
            <a:ext cx="246146" cy="246146"/>
          </a:xfrm>
          <a:prstGeom prst="rect">
            <a:avLst/>
          </a:prstGeom>
        </p:spPr>
      </p:pic>
      <p:sp>
        <p:nvSpPr>
          <p:cNvPr id="47" name="Rechteck 46">
            <a:extLst>
              <a:ext uri="{FF2B5EF4-FFF2-40B4-BE49-F238E27FC236}">
                <a16:creationId xmlns:a16="http://schemas.microsoft.com/office/drawing/2014/main" id="{FA1E78AA-820C-4178-A8C9-C2774A1D8245}"/>
              </a:ext>
            </a:extLst>
          </p:cNvPr>
          <p:cNvSpPr/>
          <p:nvPr/>
        </p:nvSpPr>
        <p:spPr>
          <a:xfrm>
            <a:off x="999478" y="1800921"/>
            <a:ext cx="59267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Taube                                 (Gehörloser)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C4252236-6DA4-46CF-95C5-ABB128E53018}"/>
              </a:ext>
            </a:extLst>
          </p:cNvPr>
          <p:cNvSpPr/>
          <p:nvPr/>
        </p:nvSpPr>
        <p:spPr>
          <a:xfrm>
            <a:off x="10200456" y="2564904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9" name="Grafik 48">
            <a:extLst>
              <a:ext uri="{FF2B5EF4-FFF2-40B4-BE49-F238E27FC236}">
                <a16:creationId xmlns:a16="http://schemas.microsoft.com/office/drawing/2014/main" id="{3AFB7378-2713-4FB2-996B-42E12033C3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8608" y="2564904"/>
            <a:ext cx="246146" cy="246146"/>
          </a:xfrm>
          <a:prstGeom prst="rect">
            <a:avLst/>
          </a:prstGeom>
        </p:spPr>
      </p:pic>
      <p:sp>
        <p:nvSpPr>
          <p:cNvPr id="50" name="Rechteck 49">
            <a:extLst>
              <a:ext uri="{FF2B5EF4-FFF2-40B4-BE49-F238E27FC236}">
                <a16:creationId xmlns:a16="http://schemas.microsoft.com/office/drawing/2014/main" id="{688B0E8E-0B91-46E1-85C9-256FC717C8EA}"/>
              </a:ext>
            </a:extLst>
          </p:cNvPr>
          <p:cNvSpPr/>
          <p:nvPr/>
        </p:nvSpPr>
        <p:spPr>
          <a:xfrm>
            <a:off x="10013643" y="2047445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76D28318-97E1-4610-BAFE-1A8A1A1937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2584" y="2074994"/>
            <a:ext cx="246146" cy="246146"/>
          </a:xfrm>
          <a:prstGeom prst="rect">
            <a:avLst/>
          </a:prstGeom>
        </p:spPr>
      </p:pic>
      <p:sp>
        <p:nvSpPr>
          <p:cNvPr id="52" name="Rechteck 51">
            <a:extLst>
              <a:ext uri="{FF2B5EF4-FFF2-40B4-BE49-F238E27FC236}">
                <a16:creationId xmlns:a16="http://schemas.microsoft.com/office/drawing/2014/main" id="{1A389A12-E4FE-4CA4-B75C-BCEE29C10243}"/>
              </a:ext>
            </a:extLst>
          </p:cNvPr>
          <p:cNvSpPr/>
          <p:nvPr/>
        </p:nvSpPr>
        <p:spPr>
          <a:xfrm>
            <a:off x="2207568" y="2324976"/>
            <a:ext cx="68948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Erbe                                                   (Nachlass)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473D17FA-6191-4034-9AEC-DD7E62D6A2DC}"/>
              </a:ext>
            </a:extLst>
          </p:cNvPr>
          <p:cNvSpPr/>
          <p:nvPr/>
        </p:nvSpPr>
        <p:spPr>
          <a:xfrm>
            <a:off x="9938906" y="4559258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4" name="Grafik 53">
            <a:extLst>
              <a:ext uri="{FF2B5EF4-FFF2-40B4-BE49-F238E27FC236}">
                <a16:creationId xmlns:a16="http://schemas.microsoft.com/office/drawing/2014/main" id="{D7F78D84-B885-47FD-ABA0-291679EC83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8001" y="4559258"/>
            <a:ext cx="246146" cy="246146"/>
          </a:xfrm>
          <a:prstGeom prst="rect">
            <a:avLst/>
          </a:prstGeom>
        </p:spPr>
      </p:pic>
      <p:sp>
        <p:nvSpPr>
          <p:cNvPr id="55" name="Rechteck 54">
            <a:extLst>
              <a:ext uri="{FF2B5EF4-FFF2-40B4-BE49-F238E27FC236}">
                <a16:creationId xmlns:a16="http://schemas.microsoft.com/office/drawing/2014/main" id="{DD185EF1-65A2-4928-8D74-854076AA1B4E}"/>
              </a:ext>
            </a:extLst>
          </p:cNvPr>
          <p:cNvSpPr/>
          <p:nvPr/>
        </p:nvSpPr>
        <p:spPr>
          <a:xfrm>
            <a:off x="983432" y="2812823"/>
            <a:ext cx="77219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Erbe                                                   (Erbberechtigter)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AADC23E3-3685-4216-AFE5-2BD55E676261}"/>
              </a:ext>
            </a:extLst>
          </p:cNvPr>
          <p:cNvSpPr/>
          <p:nvPr/>
        </p:nvSpPr>
        <p:spPr>
          <a:xfrm>
            <a:off x="10178887" y="3068960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7" name="Grafik 56">
            <a:extLst>
              <a:ext uri="{FF2B5EF4-FFF2-40B4-BE49-F238E27FC236}">
                <a16:creationId xmlns:a16="http://schemas.microsoft.com/office/drawing/2014/main" id="{6699EE0E-2156-47BD-A87D-13E9BF1196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7982" y="3068960"/>
            <a:ext cx="246146" cy="246146"/>
          </a:xfrm>
          <a:prstGeom prst="rect">
            <a:avLst/>
          </a:prstGeom>
        </p:spPr>
      </p:pic>
      <p:sp>
        <p:nvSpPr>
          <p:cNvPr id="58" name="Rechteck 57">
            <a:extLst>
              <a:ext uri="{FF2B5EF4-FFF2-40B4-BE49-F238E27FC236}">
                <a16:creationId xmlns:a16="http://schemas.microsoft.com/office/drawing/2014/main" id="{DCDC9F34-F855-4A31-84AC-D887A1009735}"/>
              </a:ext>
            </a:extLst>
          </p:cNvPr>
          <p:cNvSpPr/>
          <p:nvPr/>
        </p:nvSpPr>
        <p:spPr>
          <a:xfrm>
            <a:off x="1631504" y="3309248"/>
            <a:ext cx="87030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Schild                                                                (Hinweisschild)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DBD385E7-F412-4D67-BF98-7D78EA347CDE}"/>
              </a:ext>
            </a:extLst>
          </p:cNvPr>
          <p:cNvSpPr/>
          <p:nvPr/>
        </p:nvSpPr>
        <p:spPr>
          <a:xfrm>
            <a:off x="4183266" y="3820504"/>
            <a:ext cx="40254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Schild      (Schutzschild)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CCA48062-B75B-478D-B31D-9A129556F8B4}"/>
              </a:ext>
            </a:extLst>
          </p:cNvPr>
          <p:cNvSpPr/>
          <p:nvPr/>
        </p:nvSpPr>
        <p:spPr>
          <a:xfrm>
            <a:off x="10146490" y="5013176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0" name="Grafik 59">
            <a:extLst>
              <a:ext uri="{FF2B5EF4-FFF2-40B4-BE49-F238E27FC236}">
                <a16:creationId xmlns:a16="http://schemas.microsoft.com/office/drawing/2014/main" id="{86A005AB-FDA4-4C8A-8D58-E1906BBAB7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5585" y="5013176"/>
            <a:ext cx="246146" cy="246146"/>
          </a:xfrm>
          <a:prstGeom prst="rect">
            <a:avLst/>
          </a:prstGeom>
        </p:spPr>
      </p:pic>
      <p:sp>
        <p:nvSpPr>
          <p:cNvPr id="61" name="Rechteck 60">
            <a:extLst>
              <a:ext uri="{FF2B5EF4-FFF2-40B4-BE49-F238E27FC236}">
                <a16:creationId xmlns:a16="http://schemas.microsoft.com/office/drawing/2014/main" id="{AF060500-E120-47F2-AFC4-E885F519DC41}"/>
              </a:ext>
            </a:extLst>
          </p:cNvPr>
          <p:cNvSpPr/>
          <p:nvPr/>
        </p:nvSpPr>
        <p:spPr>
          <a:xfrm>
            <a:off x="10065419" y="3573016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2" name="Grafik 61">
            <a:extLst>
              <a:ext uri="{FF2B5EF4-FFF2-40B4-BE49-F238E27FC236}">
                <a16:creationId xmlns:a16="http://schemas.microsoft.com/office/drawing/2014/main" id="{E7D866AF-E375-4362-8F6A-75C34592BF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8526" y="3573016"/>
            <a:ext cx="246146" cy="246146"/>
          </a:xfrm>
          <a:prstGeom prst="rect">
            <a:avLst/>
          </a:prstGeom>
        </p:spPr>
      </p:pic>
      <p:sp>
        <p:nvSpPr>
          <p:cNvPr id="63" name="Rechteck 62">
            <a:extLst>
              <a:ext uri="{FF2B5EF4-FFF2-40B4-BE49-F238E27FC236}">
                <a16:creationId xmlns:a16="http://schemas.microsoft.com/office/drawing/2014/main" id="{284D6BE7-BDBA-494E-A32B-C4E615CD50C4}"/>
              </a:ext>
            </a:extLst>
          </p:cNvPr>
          <p:cNvSpPr/>
          <p:nvPr/>
        </p:nvSpPr>
        <p:spPr>
          <a:xfrm>
            <a:off x="3719736" y="4315506"/>
            <a:ext cx="38053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Verdienst    (Leistung)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253055FF-CB7B-4AC3-9B2E-6B51CBD53ED6}"/>
              </a:ext>
            </a:extLst>
          </p:cNvPr>
          <p:cNvSpPr/>
          <p:nvPr/>
        </p:nvSpPr>
        <p:spPr>
          <a:xfrm>
            <a:off x="10106713" y="5517232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5" name="Grafik 64">
            <a:extLst>
              <a:ext uri="{FF2B5EF4-FFF2-40B4-BE49-F238E27FC236}">
                <a16:creationId xmlns:a16="http://schemas.microsoft.com/office/drawing/2014/main" id="{7EFC4A67-515E-432C-93F8-F7D5812FFD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8526" y="5517232"/>
            <a:ext cx="246146" cy="246146"/>
          </a:xfrm>
          <a:prstGeom prst="rect">
            <a:avLst/>
          </a:prstGeom>
        </p:spPr>
      </p:pic>
      <p:sp>
        <p:nvSpPr>
          <p:cNvPr id="66" name="Rechteck 65">
            <a:extLst>
              <a:ext uri="{FF2B5EF4-FFF2-40B4-BE49-F238E27FC236}">
                <a16:creationId xmlns:a16="http://schemas.microsoft.com/office/drawing/2014/main" id="{5B9A67F7-2183-4205-8864-AD731173DF62}"/>
              </a:ext>
            </a:extLst>
          </p:cNvPr>
          <p:cNvSpPr/>
          <p:nvPr/>
        </p:nvSpPr>
        <p:spPr>
          <a:xfrm>
            <a:off x="3647728" y="4806153"/>
            <a:ext cx="61745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Verdienst                              (Einkommen)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669A9B15-0BBB-42E4-A044-BEB10F3CFA03}"/>
              </a:ext>
            </a:extLst>
          </p:cNvPr>
          <p:cNvSpPr/>
          <p:nvPr/>
        </p:nvSpPr>
        <p:spPr>
          <a:xfrm>
            <a:off x="10058973" y="1556792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8" name="Grafik 67">
            <a:extLst>
              <a:ext uri="{FF2B5EF4-FFF2-40B4-BE49-F238E27FC236}">
                <a16:creationId xmlns:a16="http://schemas.microsoft.com/office/drawing/2014/main" id="{A6F8EE5B-6683-40E9-96BE-A45B30E68F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2584" y="1556792"/>
            <a:ext cx="246146" cy="246146"/>
          </a:xfrm>
          <a:prstGeom prst="rect">
            <a:avLst/>
          </a:prstGeom>
        </p:spPr>
      </p:pic>
      <p:sp>
        <p:nvSpPr>
          <p:cNvPr id="69" name="Rechteck 68">
            <a:extLst>
              <a:ext uri="{FF2B5EF4-FFF2-40B4-BE49-F238E27FC236}">
                <a16:creationId xmlns:a16="http://schemas.microsoft.com/office/drawing/2014/main" id="{D9271A8A-A966-483A-BFC5-F705C7380BC4}"/>
              </a:ext>
            </a:extLst>
          </p:cNvPr>
          <p:cNvSpPr/>
          <p:nvPr/>
        </p:nvSpPr>
        <p:spPr>
          <a:xfrm>
            <a:off x="3968522" y="5314526"/>
            <a:ext cx="39276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Hut    (Kopfbedeckung)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7CE990AD-A5A6-431D-B59A-04A9D8F22536}"/>
              </a:ext>
            </a:extLst>
          </p:cNvPr>
          <p:cNvSpPr/>
          <p:nvPr/>
        </p:nvSpPr>
        <p:spPr>
          <a:xfrm>
            <a:off x="10040283" y="1107160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4" name="Grafik 73">
            <a:extLst>
              <a:ext uri="{FF2B5EF4-FFF2-40B4-BE49-F238E27FC236}">
                <a16:creationId xmlns:a16="http://schemas.microsoft.com/office/drawing/2014/main" id="{F09BED7C-3883-4E36-A63E-1D0710B2CD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76" y="1107160"/>
            <a:ext cx="246146" cy="246146"/>
          </a:xfrm>
          <a:prstGeom prst="rect">
            <a:avLst/>
          </a:prstGeom>
        </p:spPr>
      </p:pic>
      <p:sp>
        <p:nvSpPr>
          <p:cNvPr id="75" name="Rechteck 74">
            <a:extLst>
              <a:ext uri="{FF2B5EF4-FFF2-40B4-BE49-F238E27FC236}">
                <a16:creationId xmlns:a16="http://schemas.microsoft.com/office/drawing/2014/main" id="{AF3FBA10-D9F3-4CE7-A1D3-25F12620F336}"/>
              </a:ext>
            </a:extLst>
          </p:cNvPr>
          <p:cNvSpPr/>
          <p:nvPr/>
        </p:nvSpPr>
        <p:spPr>
          <a:xfrm>
            <a:off x="4881320" y="5801255"/>
            <a:ext cx="20067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Hut    (Vorsicht)</a:t>
            </a:r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A1ECCFF-BE22-492B-AA4B-9CEF950E5690}"/>
              </a:ext>
            </a:extLst>
          </p:cNvPr>
          <p:cNvSpPr txBox="1"/>
          <p:nvPr/>
        </p:nvSpPr>
        <p:spPr>
          <a:xfrm>
            <a:off x="190500" y="6724134"/>
            <a:ext cx="436529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C:\Users\Master\OneDrive\AA - Übungen\Verschiedene Deutsch-Übungen\Nomen mit mehr als einem Artikel.pptx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101036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</p:childTnLst>
        </p:cTn>
      </p:par>
    </p:tnLst>
    <p:bldLst>
      <p:bldP spid="7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47" grpId="0"/>
      <p:bldP spid="48" grpId="0" animBg="1"/>
      <p:bldP spid="50" grpId="0" animBg="1"/>
      <p:bldP spid="52" grpId="0"/>
      <p:bldP spid="53" grpId="0" animBg="1"/>
      <p:bldP spid="55" grpId="0"/>
      <p:bldP spid="56" grpId="0" animBg="1"/>
      <p:bldP spid="58" grpId="0"/>
      <p:bldP spid="59" grpId="0"/>
      <p:bldP spid="43" grpId="0" animBg="1"/>
      <p:bldP spid="61" grpId="0" animBg="1"/>
      <p:bldP spid="63" grpId="0"/>
      <p:bldP spid="64" grpId="0" animBg="1"/>
      <p:bldP spid="66" grpId="0"/>
      <p:bldP spid="67" grpId="0" animBg="1"/>
      <p:bldP spid="69" grpId="0"/>
      <p:bldP spid="73" grpId="0" animBg="1"/>
      <p:bldP spid="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3BDF4E82-FF8C-46D2-9996-071898076C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9350" y="1012861"/>
            <a:ext cx="1505843" cy="5468586"/>
          </a:xfrm>
          <a:prstGeom prst="rect">
            <a:avLst/>
          </a:prstGeom>
        </p:spPr>
      </p:pic>
      <p:sp>
        <p:nvSpPr>
          <p:cNvPr id="3" name="Foliennummernplatzhalter 27">
            <a:extLst>
              <a:ext uri="{FF2B5EF4-FFF2-40B4-BE49-F238E27FC236}">
                <a16:creationId xmlns:a16="http://schemas.microsoft.com/office/drawing/2014/main" id="{07DE2DF4-D47F-4934-AB63-AE0FD37D6E69}"/>
              </a:ext>
            </a:extLst>
          </p:cNvPr>
          <p:cNvSpPr txBox="1">
            <a:spLocks/>
          </p:cNvSpPr>
          <p:nvPr/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4</a:t>
            </a:fld>
            <a:endParaRPr lang="de-DE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89307F9-C774-480C-8AFF-06E33801CD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Setze die richtigen Nomen ein!</a:t>
            </a:r>
            <a:br>
              <a:rPr lang="de-DE" dirty="0"/>
            </a:br>
            <a:r>
              <a:rPr lang="de-DE" sz="2400" dirty="0">
                <a:solidFill>
                  <a:srgbClr val="FF0000"/>
                </a:solidFill>
              </a:rPr>
              <a:t>Klick auf das passende Wort rechts! Dann auf „WEITER“!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B6682B2-6E81-4BFD-8C3B-E137B22CBA84}"/>
              </a:ext>
            </a:extLst>
          </p:cNvPr>
          <p:cNvSpPr/>
          <p:nvPr/>
        </p:nvSpPr>
        <p:spPr>
          <a:xfrm>
            <a:off x="551042" y="1355700"/>
            <a:ext cx="61085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Das kleine Mädchen lernte Reiten auf einem         .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FF19640-DA20-445D-BD0D-06A3E3293B62}"/>
              </a:ext>
            </a:extLst>
          </p:cNvPr>
          <p:cNvSpPr/>
          <p:nvPr/>
        </p:nvSpPr>
        <p:spPr>
          <a:xfrm>
            <a:off x="5654986" y="1352116"/>
            <a:ext cx="40390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Pony     (kleines Pferd)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6FAD4007-659D-43D1-85E0-7401231BF4C1}"/>
              </a:ext>
            </a:extLst>
          </p:cNvPr>
          <p:cNvSpPr/>
          <p:nvPr/>
        </p:nvSpPr>
        <p:spPr>
          <a:xfrm>
            <a:off x="551384" y="1810718"/>
            <a:ext cx="67457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Beim Frisör bekam sie einen neuen Schnitt, einen         .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084C8D26-03A1-4994-A464-65B8F5DCC3CB}"/>
              </a:ext>
            </a:extLst>
          </p:cNvPr>
          <p:cNvSpPr/>
          <p:nvPr/>
        </p:nvSpPr>
        <p:spPr>
          <a:xfrm>
            <a:off x="551384" y="2310228"/>
            <a:ext cx="58280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Paul meckert dauernd, er ist ein richtiges        .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37D49D6E-E911-43A4-814B-0686A80BF757}"/>
              </a:ext>
            </a:extLst>
          </p:cNvPr>
          <p:cNvSpPr/>
          <p:nvPr/>
        </p:nvSpPr>
        <p:spPr>
          <a:xfrm>
            <a:off x="551384" y="2809738"/>
            <a:ext cx="52902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Die        erregende Brühe stank fürchterlich.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B2CDCE02-EFA5-4662-ADFA-7A178EC18498}"/>
              </a:ext>
            </a:extLst>
          </p:cNvPr>
          <p:cNvSpPr/>
          <p:nvPr/>
        </p:nvSpPr>
        <p:spPr>
          <a:xfrm>
            <a:off x="551384" y="3309248"/>
            <a:ext cx="50964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Am            des Siegerautos saß mein Vater.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182D79B2-570E-4686-B122-B08BFB67027E}"/>
              </a:ext>
            </a:extLst>
          </p:cNvPr>
          <p:cNvSpPr/>
          <p:nvPr/>
        </p:nvSpPr>
        <p:spPr>
          <a:xfrm>
            <a:off x="551384" y="3808758"/>
            <a:ext cx="69117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Die Regierung erhöht schon wieder die             auf Benzin.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A8FC9D6-8E93-42C7-B938-8B88655E41DE}"/>
              </a:ext>
            </a:extLst>
          </p:cNvPr>
          <p:cNvSpPr/>
          <p:nvPr/>
        </p:nvSpPr>
        <p:spPr>
          <a:xfrm>
            <a:off x="551384" y="4308268"/>
            <a:ext cx="60933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Gerda band einen schönen           Sommerblumen.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066A1486-2285-48F0-9AB9-936189DC845F}"/>
              </a:ext>
            </a:extLst>
          </p:cNvPr>
          <p:cNvSpPr/>
          <p:nvPr/>
        </p:nvSpPr>
        <p:spPr>
          <a:xfrm>
            <a:off x="551384" y="4807778"/>
            <a:ext cx="70214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Die engen Freunde gründeten einen verschworenen          .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39D232B0-8590-4526-B187-5275ECEBA008}"/>
              </a:ext>
            </a:extLst>
          </p:cNvPr>
          <p:cNvSpPr/>
          <p:nvPr/>
        </p:nvSpPr>
        <p:spPr>
          <a:xfrm>
            <a:off x="551383" y="5307288"/>
            <a:ext cx="45545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Der Hieb traf voll auf den           .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C34F1D9B-56D9-4017-B89D-522E22BEAF8F}"/>
              </a:ext>
            </a:extLst>
          </p:cNvPr>
          <p:cNvSpPr/>
          <p:nvPr/>
        </p:nvSpPr>
        <p:spPr>
          <a:xfrm>
            <a:off x="551384" y="5806796"/>
            <a:ext cx="52838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Der Baum neben dem Haus ist eine           .</a:t>
            </a: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1EED2351-1475-47B6-93D6-FA72CCF9CB2E}"/>
              </a:ext>
            </a:extLst>
          </p:cNvPr>
          <p:cNvSpPr/>
          <p:nvPr/>
        </p:nvSpPr>
        <p:spPr>
          <a:xfrm>
            <a:off x="298480" y="144430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FD062300-55D4-4FB3-8E98-68E3649E6DA8}"/>
              </a:ext>
            </a:extLst>
          </p:cNvPr>
          <p:cNvSpPr/>
          <p:nvPr/>
        </p:nvSpPr>
        <p:spPr>
          <a:xfrm>
            <a:off x="298480" y="194624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FD9990D5-15BE-418B-886D-6DE08F894823}"/>
              </a:ext>
            </a:extLst>
          </p:cNvPr>
          <p:cNvSpPr/>
          <p:nvPr/>
        </p:nvSpPr>
        <p:spPr>
          <a:xfrm>
            <a:off x="298480" y="244818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1F9FD508-D0CA-43ED-9619-1DB226C6215D}"/>
              </a:ext>
            </a:extLst>
          </p:cNvPr>
          <p:cNvSpPr/>
          <p:nvPr/>
        </p:nvSpPr>
        <p:spPr>
          <a:xfrm>
            <a:off x="298480" y="295171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96425615-9F00-4AA4-A46A-D3C7C8C13402}"/>
              </a:ext>
            </a:extLst>
          </p:cNvPr>
          <p:cNvSpPr/>
          <p:nvPr/>
        </p:nvSpPr>
        <p:spPr>
          <a:xfrm>
            <a:off x="298480" y="345523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9F1E6108-588F-4B63-9955-2E3AFBC76A46}"/>
              </a:ext>
            </a:extLst>
          </p:cNvPr>
          <p:cNvSpPr/>
          <p:nvPr/>
        </p:nvSpPr>
        <p:spPr>
          <a:xfrm>
            <a:off x="298480" y="395717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513870E7-91F8-4CCE-953B-22DE3E71BE93}"/>
              </a:ext>
            </a:extLst>
          </p:cNvPr>
          <p:cNvSpPr/>
          <p:nvPr/>
        </p:nvSpPr>
        <p:spPr>
          <a:xfrm>
            <a:off x="298480" y="446070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587D42D8-BD76-44D0-AB4B-7312DE1E1AB5}"/>
              </a:ext>
            </a:extLst>
          </p:cNvPr>
          <p:cNvSpPr/>
          <p:nvPr/>
        </p:nvSpPr>
        <p:spPr>
          <a:xfrm>
            <a:off x="298480" y="496264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DB7D09CD-61D2-429C-A390-AB3E87D7D733}"/>
              </a:ext>
            </a:extLst>
          </p:cNvPr>
          <p:cNvSpPr/>
          <p:nvPr/>
        </p:nvSpPr>
        <p:spPr>
          <a:xfrm>
            <a:off x="298480" y="5466166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47ACBBB6-4D44-4FDC-B566-DFC436538B8A}"/>
              </a:ext>
            </a:extLst>
          </p:cNvPr>
          <p:cNvSpPr/>
          <p:nvPr/>
        </p:nvSpPr>
        <p:spPr>
          <a:xfrm>
            <a:off x="298480" y="5969690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B5A14D5-9402-4075-829C-82FB47840CEF}"/>
              </a:ext>
            </a:extLst>
          </p:cNvPr>
          <p:cNvSpPr/>
          <p:nvPr/>
        </p:nvSpPr>
        <p:spPr>
          <a:xfrm>
            <a:off x="10221399" y="4018513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4" name="Grafik 43">
            <a:extLst>
              <a:ext uri="{FF2B5EF4-FFF2-40B4-BE49-F238E27FC236}">
                <a16:creationId xmlns:a16="http://schemas.microsoft.com/office/drawing/2014/main" id="{207D6D84-49ED-4E38-A799-A177E44264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8608" y="4018513"/>
            <a:ext cx="246146" cy="246146"/>
          </a:xfrm>
          <a:prstGeom prst="rect">
            <a:avLst/>
          </a:prstGeom>
        </p:spPr>
      </p:pic>
      <p:sp>
        <p:nvSpPr>
          <p:cNvPr id="47" name="Rechteck 46">
            <a:extLst>
              <a:ext uri="{FF2B5EF4-FFF2-40B4-BE49-F238E27FC236}">
                <a16:creationId xmlns:a16="http://schemas.microsoft.com/office/drawing/2014/main" id="{FA1E78AA-820C-4178-A8C9-C2774A1D8245}"/>
              </a:ext>
            </a:extLst>
          </p:cNvPr>
          <p:cNvSpPr/>
          <p:nvPr/>
        </p:nvSpPr>
        <p:spPr>
          <a:xfrm>
            <a:off x="6289929" y="1800921"/>
            <a:ext cx="29618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Pony    (Frisur)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C4252236-6DA4-46CF-95C5-ABB128E53018}"/>
              </a:ext>
            </a:extLst>
          </p:cNvPr>
          <p:cNvSpPr/>
          <p:nvPr/>
        </p:nvSpPr>
        <p:spPr>
          <a:xfrm>
            <a:off x="10106872" y="5993348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9" name="Grafik 48">
            <a:extLst>
              <a:ext uri="{FF2B5EF4-FFF2-40B4-BE49-F238E27FC236}">
                <a16:creationId xmlns:a16="http://schemas.microsoft.com/office/drawing/2014/main" id="{3AFB7378-2713-4FB2-996B-42E12033C3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2502" y="5993348"/>
            <a:ext cx="246146" cy="246146"/>
          </a:xfrm>
          <a:prstGeom prst="rect">
            <a:avLst/>
          </a:prstGeom>
        </p:spPr>
      </p:pic>
      <p:sp>
        <p:nvSpPr>
          <p:cNvPr id="50" name="Rechteck 49">
            <a:extLst>
              <a:ext uri="{FF2B5EF4-FFF2-40B4-BE49-F238E27FC236}">
                <a16:creationId xmlns:a16="http://schemas.microsoft.com/office/drawing/2014/main" id="{688B0E8E-0B91-46E1-85C9-256FC717C8EA}"/>
              </a:ext>
            </a:extLst>
          </p:cNvPr>
          <p:cNvSpPr/>
          <p:nvPr/>
        </p:nvSpPr>
        <p:spPr>
          <a:xfrm>
            <a:off x="10013643" y="2564904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76D28318-97E1-4610-BAFE-1A8A1A1937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8486" y="2592453"/>
            <a:ext cx="246146" cy="246146"/>
          </a:xfrm>
          <a:prstGeom prst="rect">
            <a:avLst/>
          </a:prstGeom>
        </p:spPr>
      </p:pic>
      <p:sp>
        <p:nvSpPr>
          <p:cNvPr id="52" name="Rechteck 51">
            <a:extLst>
              <a:ext uri="{FF2B5EF4-FFF2-40B4-BE49-F238E27FC236}">
                <a16:creationId xmlns:a16="http://schemas.microsoft.com/office/drawing/2014/main" id="{1A389A12-E4FE-4CA4-B75C-BCEE29C10243}"/>
              </a:ext>
            </a:extLst>
          </p:cNvPr>
          <p:cNvSpPr/>
          <p:nvPr/>
        </p:nvSpPr>
        <p:spPr>
          <a:xfrm>
            <a:off x="5375920" y="2313313"/>
            <a:ext cx="34224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Ekel    (Widerling)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473D17FA-6191-4034-9AEC-DD7E62D6A2DC}"/>
              </a:ext>
            </a:extLst>
          </p:cNvPr>
          <p:cNvSpPr/>
          <p:nvPr/>
        </p:nvSpPr>
        <p:spPr>
          <a:xfrm>
            <a:off x="9938906" y="2060848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4" name="Grafik 53">
            <a:extLst>
              <a:ext uri="{FF2B5EF4-FFF2-40B4-BE49-F238E27FC236}">
                <a16:creationId xmlns:a16="http://schemas.microsoft.com/office/drawing/2014/main" id="{D7F78D84-B885-47FD-ABA0-291679EC83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8486" y="2060848"/>
            <a:ext cx="246146" cy="246146"/>
          </a:xfrm>
          <a:prstGeom prst="rect">
            <a:avLst/>
          </a:prstGeom>
        </p:spPr>
      </p:pic>
      <p:sp>
        <p:nvSpPr>
          <p:cNvPr id="55" name="Rechteck 54">
            <a:extLst>
              <a:ext uri="{FF2B5EF4-FFF2-40B4-BE49-F238E27FC236}">
                <a16:creationId xmlns:a16="http://schemas.microsoft.com/office/drawing/2014/main" id="{DD185EF1-65A2-4928-8D74-854076AA1B4E}"/>
              </a:ext>
            </a:extLst>
          </p:cNvPr>
          <p:cNvSpPr/>
          <p:nvPr/>
        </p:nvSpPr>
        <p:spPr>
          <a:xfrm>
            <a:off x="983432" y="2812823"/>
            <a:ext cx="72795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Ekel                                                         (Abscheu)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AADC23E3-3685-4216-AFE5-2BD55E676261}"/>
              </a:ext>
            </a:extLst>
          </p:cNvPr>
          <p:cNvSpPr/>
          <p:nvPr/>
        </p:nvSpPr>
        <p:spPr>
          <a:xfrm>
            <a:off x="10178887" y="4509120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7" name="Grafik 56">
            <a:extLst>
              <a:ext uri="{FF2B5EF4-FFF2-40B4-BE49-F238E27FC236}">
                <a16:creationId xmlns:a16="http://schemas.microsoft.com/office/drawing/2014/main" id="{6699EE0E-2156-47BD-A87D-13E9BF1196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4510" y="4509120"/>
            <a:ext cx="246146" cy="246146"/>
          </a:xfrm>
          <a:prstGeom prst="rect">
            <a:avLst/>
          </a:prstGeom>
        </p:spPr>
      </p:pic>
      <p:sp>
        <p:nvSpPr>
          <p:cNvPr id="58" name="Rechteck 57">
            <a:extLst>
              <a:ext uri="{FF2B5EF4-FFF2-40B4-BE49-F238E27FC236}">
                <a16:creationId xmlns:a16="http://schemas.microsoft.com/office/drawing/2014/main" id="{DCDC9F34-F855-4A31-84AC-D887A1009735}"/>
              </a:ext>
            </a:extLst>
          </p:cNvPr>
          <p:cNvSpPr/>
          <p:nvPr/>
        </p:nvSpPr>
        <p:spPr>
          <a:xfrm>
            <a:off x="983432" y="3309248"/>
            <a:ext cx="70503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Steuer                                                   (Lenkrad)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DBD385E7-F412-4D67-BF98-7D78EA347CDE}"/>
              </a:ext>
            </a:extLst>
          </p:cNvPr>
          <p:cNvSpPr/>
          <p:nvPr/>
        </p:nvSpPr>
        <p:spPr>
          <a:xfrm>
            <a:off x="5105969" y="3802920"/>
            <a:ext cx="45881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Steuer                    (Abgabe)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CCA48062-B75B-478D-B31D-9A129556F8B4}"/>
              </a:ext>
            </a:extLst>
          </p:cNvPr>
          <p:cNvSpPr/>
          <p:nvPr/>
        </p:nvSpPr>
        <p:spPr>
          <a:xfrm>
            <a:off x="10146490" y="3055557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0" name="Grafik 59">
            <a:extLst>
              <a:ext uri="{FF2B5EF4-FFF2-40B4-BE49-F238E27FC236}">
                <a16:creationId xmlns:a16="http://schemas.microsoft.com/office/drawing/2014/main" id="{86A005AB-FDA4-4C8A-8D58-E1906BBAB7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4510" y="3055557"/>
            <a:ext cx="246146" cy="246146"/>
          </a:xfrm>
          <a:prstGeom prst="rect">
            <a:avLst/>
          </a:prstGeom>
        </p:spPr>
      </p:pic>
      <p:sp>
        <p:nvSpPr>
          <p:cNvPr id="61" name="Rechteck 60">
            <a:extLst>
              <a:ext uri="{FF2B5EF4-FFF2-40B4-BE49-F238E27FC236}">
                <a16:creationId xmlns:a16="http://schemas.microsoft.com/office/drawing/2014/main" id="{AF060500-E120-47F2-AFC4-E885F519DC41}"/>
              </a:ext>
            </a:extLst>
          </p:cNvPr>
          <p:cNvSpPr/>
          <p:nvPr/>
        </p:nvSpPr>
        <p:spPr>
          <a:xfrm>
            <a:off x="10013643" y="5041116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2" name="Grafik 61">
            <a:extLst>
              <a:ext uri="{FF2B5EF4-FFF2-40B4-BE49-F238E27FC236}">
                <a16:creationId xmlns:a16="http://schemas.microsoft.com/office/drawing/2014/main" id="{E7D866AF-E375-4362-8F6A-75C34592BF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4632" y="5041116"/>
            <a:ext cx="246146" cy="246146"/>
          </a:xfrm>
          <a:prstGeom prst="rect">
            <a:avLst/>
          </a:prstGeom>
        </p:spPr>
      </p:pic>
      <p:sp>
        <p:nvSpPr>
          <p:cNvPr id="63" name="Rechteck 62">
            <a:extLst>
              <a:ext uri="{FF2B5EF4-FFF2-40B4-BE49-F238E27FC236}">
                <a16:creationId xmlns:a16="http://schemas.microsoft.com/office/drawing/2014/main" id="{284D6BE7-BDBA-494E-A32B-C4E615CD50C4}"/>
              </a:ext>
            </a:extLst>
          </p:cNvPr>
          <p:cNvSpPr/>
          <p:nvPr/>
        </p:nvSpPr>
        <p:spPr>
          <a:xfrm>
            <a:off x="3719736" y="4315506"/>
            <a:ext cx="50048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Bund                             (Strauß)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253055FF-CB7B-4AC3-9B2E-6B51CBD53ED6}"/>
              </a:ext>
            </a:extLst>
          </p:cNvPr>
          <p:cNvSpPr/>
          <p:nvPr/>
        </p:nvSpPr>
        <p:spPr>
          <a:xfrm>
            <a:off x="10106713" y="3501008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5" name="Grafik 64">
            <a:extLst>
              <a:ext uri="{FF2B5EF4-FFF2-40B4-BE49-F238E27FC236}">
                <a16:creationId xmlns:a16="http://schemas.microsoft.com/office/drawing/2014/main" id="{7EFC4A67-515E-432C-93F8-F7D5812FFD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2624" y="3561660"/>
            <a:ext cx="246146" cy="246146"/>
          </a:xfrm>
          <a:prstGeom prst="rect">
            <a:avLst/>
          </a:prstGeom>
        </p:spPr>
      </p:pic>
      <p:sp>
        <p:nvSpPr>
          <p:cNvPr id="66" name="Rechteck 65">
            <a:extLst>
              <a:ext uri="{FF2B5EF4-FFF2-40B4-BE49-F238E27FC236}">
                <a16:creationId xmlns:a16="http://schemas.microsoft.com/office/drawing/2014/main" id="{5B9A67F7-2183-4205-8864-AD731173DF62}"/>
              </a:ext>
            </a:extLst>
          </p:cNvPr>
          <p:cNvSpPr/>
          <p:nvPr/>
        </p:nvSpPr>
        <p:spPr>
          <a:xfrm>
            <a:off x="6528048" y="4806153"/>
            <a:ext cx="36786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Bund   (Vereinigung)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669A9B15-0BBB-42E4-A044-BEB10F3CFA03}"/>
              </a:ext>
            </a:extLst>
          </p:cNvPr>
          <p:cNvSpPr/>
          <p:nvPr/>
        </p:nvSpPr>
        <p:spPr>
          <a:xfrm>
            <a:off x="10058973" y="5517232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8" name="Grafik 67">
            <a:extLst>
              <a:ext uri="{FF2B5EF4-FFF2-40B4-BE49-F238E27FC236}">
                <a16:creationId xmlns:a16="http://schemas.microsoft.com/office/drawing/2014/main" id="{A6F8EE5B-6683-40E9-96BE-A45B30E68F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4510" y="5517232"/>
            <a:ext cx="246146" cy="246146"/>
          </a:xfrm>
          <a:prstGeom prst="rect">
            <a:avLst/>
          </a:prstGeom>
        </p:spPr>
      </p:pic>
      <p:sp>
        <p:nvSpPr>
          <p:cNvPr id="69" name="Rechteck 68">
            <a:extLst>
              <a:ext uri="{FF2B5EF4-FFF2-40B4-BE49-F238E27FC236}">
                <a16:creationId xmlns:a16="http://schemas.microsoft.com/office/drawing/2014/main" id="{D9271A8A-A966-483A-BFC5-F705C7380BC4}"/>
              </a:ext>
            </a:extLst>
          </p:cNvPr>
          <p:cNvSpPr/>
          <p:nvPr/>
        </p:nvSpPr>
        <p:spPr>
          <a:xfrm>
            <a:off x="3575720" y="5314526"/>
            <a:ext cx="45272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Kiefer     (Schädelknochen)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7CE990AD-A5A6-431D-B59A-04A9D8F22536}"/>
              </a:ext>
            </a:extLst>
          </p:cNvPr>
          <p:cNvSpPr/>
          <p:nvPr/>
        </p:nvSpPr>
        <p:spPr>
          <a:xfrm>
            <a:off x="10040283" y="1615397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4" name="Grafik 73">
            <a:extLst>
              <a:ext uri="{FF2B5EF4-FFF2-40B4-BE49-F238E27FC236}">
                <a16:creationId xmlns:a16="http://schemas.microsoft.com/office/drawing/2014/main" id="{F09BED7C-3883-4E36-A63E-1D0710B2CD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2502" y="1615397"/>
            <a:ext cx="246146" cy="246146"/>
          </a:xfrm>
          <a:prstGeom prst="rect">
            <a:avLst/>
          </a:prstGeom>
        </p:spPr>
      </p:pic>
      <p:sp>
        <p:nvSpPr>
          <p:cNvPr id="75" name="Rechteck 74">
            <a:extLst>
              <a:ext uri="{FF2B5EF4-FFF2-40B4-BE49-F238E27FC236}">
                <a16:creationId xmlns:a16="http://schemas.microsoft.com/office/drawing/2014/main" id="{AF3FBA10-D9F3-4CE7-A1D3-25F12620F336}"/>
              </a:ext>
            </a:extLst>
          </p:cNvPr>
          <p:cNvSpPr/>
          <p:nvPr/>
        </p:nvSpPr>
        <p:spPr>
          <a:xfrm>
            <a:off x="4643039" y="5799558"/>
            <a:ext cx="26532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Kiefer    (Nadelbaum)</a:t>
            </a:r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D7BD497-3F77-4FDD-B8B0-13FF1B880046}"/>
              </a:ext>
            </a:extLst>
          </p:cNvPr>
          <p:cNvSpPr txBox="1"/>
          <p:nvPr/>
        </p:nvSpPr>
        <p:spPr>
          <a:xfrm>
            <a:off x="190500" y="6724134"/>
            <a:ext cx="436529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C:\Users\Master\OneDrive\AA - Übungen\Verschiedene Deutsch-Übungen\Nomen mit mehr als einem Artikel.pptx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227796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</p:childTnLst>
        </p:cTn>
      </p:par>
    </p:tnLst>
    <p:bldLst>
      <p:bldP spid="7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47" grpId="0"/>
      <p:bldP spid="48" grpId="0" animBg="1"/>
      <p:bldP spid="50" grpId="0" animBg="1"/>
      <p:bldP spid="52" grpId="0"/>
      <p:bldP spid="53" grpId="0" animBg="1"/>
      <p:bldP spid="55" grpId="0"/>
      <p:bldP spid="56" grpId="0" animBg="1"/>
      <p:bldP spid="58" grpId="0"/>
      <p:bldP spid="59" grpId="0"/>
      <p:bldP spid="43" grpId="0" animBg="1"/>
      <p:bldP spid="61" grpId="0" animBg="1"/>
      <p:bldP spid="63" grpId="0"/>
      <p:bldP spid="64" grpId="0" animBg="1"/>
      <p:bldP spid="66" grpId="0"/>
      <p:bldP spid="67" grpId="0" animBg="1"/>
      <p:bldP spid="69" grpId="0"/>
      <p:bldP spid="73" grpId="0" animBg="1"/>
      <p:bldP spid="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111A1682-0DBD-46FA-88D8-E3D3589F85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7510" y="1039333"/>
            <a:ext cx="1591194" cy="5468586"/>
          </a:xfrm>
          <a:prstGeom prst="rect">
            <a:avLst/>
          </a:prstGeom>
        </p:spPr>
      </p:pic>
      <p:sp>
        <p:nvSpPr>
          <p:cNvPr id="3" name="Foliennummernplatzhalter 27">
            <a:extLst>
              <a:ext uri="{FF2B5EF4-FFF2-40B4-BE49-F238E27FC236}">
                <a16:creationId xmlns:a16="http://schemas.microsoft.com/office/drawing/2014/main" id="{07DE2DF4-D47F-4934-AB63-AE0FD37D6E69}"/>
              </a:ext>
            </a:extLst>
          </p:cNvPr>
          <p:cNvSpPr txBox="1">
            <a:spLocks/>
          </p:cNvSpPr>
          <p:nvPr/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5</a:t>
            </a:fld>
            <a:endParaRPr lang="de-DE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89307F9-C774-480C-8AFF-06E33801CD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Setze die richtigen Nomen ein!</a:t>
            </a:r>
            <a:br>
              <a:rPr lang="de-DE" dirty="0"/>
            </a:br>
            <a:r>
              <a:rPr lang="de-DE" sz="2400" dirty="0">
                <a:solidFill>
                  <a:srgbClr val="FF0000"/>
                </a:solidFill>
              </a:rPr>
              <a:t>Klick auf das passende Wort rechts! Dann auf „WEITER“!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B6682B2-6E81-4BFD-8C3B-E137B22CBA84}"/>
              </a:ext>
            </a:extLst>
          </p:cNvPr>
          <p:cNvSpPr/>
          <p:nvPr/>
        </p:nvSpPr>
        <p:spPr>
          <a:xfrm>
            <a:off x="551042" y="1355700"/>
            <a:ext cx="50273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Eine bunte Fahne wehte am hohen          .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FF19640-DA20-445D-BD0D-06A3E3293B62}"/>
              </a:ext>
            </a:extLst>
          </p:cNvPr>
          <p:cNvSpPr/>
          <p:nvPr/>
        </p:nvSpPr>
        <p:spPr>
          <a:xfrm>
            <a:off x="4703134" y="1352116"/>
            <a:ext cx="35285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Mast     (Mastbaum)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6FAD4007-659D-43D1-85E0-7401231BF4C1}"/>
              </a:ext>
            </a:extLst>
          </p:cNvPr>
          <p:cNvSpPr/>
          <p:nvPr/>
        </p:nvSpPr>
        <p:spPr>
          <a:xfrm>
            <a:off x="551384" y="1810718"/>
            <a:ext cx="49391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Der Bauer betreibt die          von Gänsen.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084C8D26-03A1-4994-A464-65B8F5DCC3CB}"/>
              </a:ext>
            </a:extLst>
          </p:cNvPr>
          <p:cNvSpPr/>
          <p:nvPr/>
        </p:nvSpPr>
        <p:spPr>
          <a:xfrm>
            <a:off x="551384" y="2310228"/>
            <a:ext cx="62822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Wir schwimmen gerne im versteckten        im Wald. 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37D49D6E-E911-43A4-814B-0686A80BF757}"/>
              </a:ext>
            </a:extLst>
          </p:cNvPr>
          <p:cNvSpPr/>
          <p:nvPr/>
        </p:nvSpPr>
        <p:spPr>
          <a:xfrm>
            <a:off x="551384" y="2809738"/>
            <a:ext cx="61160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Der große Tanker kenterte in der stürmischen        .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B2CDCE02-EFA5-4662-ADFA-7A178EC18498}"/>
              </a:ext>
            </a:extLst>
          </p:cNvPr>
          <p:cNvSpPr/>
          <p:nvPr/>
        </p:nvSpPr>
        <p:spPr>
          <a:xfrm>
            <a:off x="551384" y="3309248"/>
            <a:ext cx="73132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Früher war ein Mensch, der nicht an Gott glaubte ein            .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182D79B2-570E-4686-B122-B08BFB67027E}"/>
              </a:ext>
            </a:extLst>
          </p:cNvPr>
          <p:cNvSpPr/>
          <p:nvPr/>
        </p:nvSpPr>
        <p:spPr>
          <a:xfrm>
            <a:off x="551384" y="3808758"/>
            <a:ext cx="58145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Die Wanderung ging durch eine blühende           .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A8FC9D6-8E93-42C7-B938-8B88655E41DE}"/>
              </a:ext>
            </a:extLst>
          </p:cNvPr>
          <p:cNvSpPr/>
          <p:nvPr/>
        </p:nvSpPr>
        <p:spPr>
          <a:xfrm>
            <a:off x="551384" y="4308268"/>
            <a:ext cx="57951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Das Schiff war mit einem        am Ufer befestigt.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066A1486-2285-48F0-9AB9-936189DC845F}"/>
              </a:ext>
            </a:extLst>
          </p:cNvPr>
          <p:cNvSpPr/>
          <p:nvPr/>
        </p:nvSpPr>
        <p:spPr>
          <a:xfrm>
            <a:off x="551384" y="4807778"/>
            <a:ext cx="60308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Bei Sonnenaufgang lag feiner       auf den Blättern.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39D232B0-8590-4526-B187-5275ECEBA008}"/>
              </a:ext>
            </a:extLst>
          </p:cNvPr>
          <p:cNvSpPr/>
          <p:nvPr/>
        </p:nvSpPr>
        <p:spPr>
          <a:xfrm>
            <a:off x="551383" y="5307288"/>
            <a:ext cx="53002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Herr Meier war der             der Abteilung.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C34F1D9B-56D9-4017-B89D-522E22BEAF8F}"/>
              </a:ext>
            </a:extLst>
          </p:cNvPr>
          <p:cNvSpPr/>
          <p:nvPr/>
        </p:nvSpPr>
        <p:spPr>
          <a:xfrm>
            <a:off x="551384" y="5806796"/>
            <a:ext cx="50497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Der Feuerwehrmann stand auf der           .</a:t>
            </a: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1EED2351-1475-47B6-93D6-FA72CCF9CB2E}"/>
              </a:ext>
            </a:extLst>
          </p:cNvPr>
          <p:cNvSpPr/>
          <p:nvPr/>
        </p:nvSpPr>
        <p:spPr>
          <a:xfrm>
            <a:off x="298480" y="144430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FD062300-55D4-4FB3-8E98-68E3649E6DA8}"/>
              </a:ext>
            </a:extLst>
          </p:cNvPr>
          <p:cNvSpPr/>
          <p:nvPr/>
        </p:nvSpPr>
        <p:spPr>
          <a:xfrm>
            <a:off x="298480" y="194624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FD9990D5-15BE-418B-886D-6DE08F894823}"/>
              </a:ext>
            </a:extLst>
          </p:cNvPr>
          <p:cNvSpPr/>
          <p:nvPr/>
        </p:nvSpPr>
        <p:spPr>
          <a:xfrm>
            <a:off x="298480" y="244818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1F9FD508-D0CA-43ED-9619-1DB226C6215D}"/>
              </a:ext>
            </a:extLst>
          </p:cNvPr>
          <p:cNvSpPr/>
          <p:nvPr/>
        </p:nvSpPr>
        <p:spPr>
          <a:xfrm>
            <a:off x="298480" y="295171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96425615-9F00-4AA4-A46A-D3C7C8C13402}"/>
              </a:ext>
            </a:extLst>
          </p:cNvPr>
          <p:cNvSpPr/>
          <p:nvPr/>
        </p:nvSpPr>
        <p:spPr>
          <a:xfrm>
            <a:off x="298480" y="345523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9F1E6108-588F-4B63-9955-2E3AFBC76A46}"/>
              </a:ext>
            </a:extLst>
          </p:cNvPr>
          <p:cNvSpPr/>
          <p:nvPr/>
        </p:nvSpPr>
        <p:spPr>
          <a:xfrm>
            <a:off x="298480" y="395717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513870E7-91F8-4CCE-953B-22DE3E71BE93}"/>
              </a:ext>
            </a:extLst>
          </p:cNvPr>
          <p:cNvSpPr/>
          <p:nvPr/>
        </p:nvSpPr>
        <p:spPr>
          <a:xfrm>
            <a:off x="298480" y="446070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587D42D8-BD76-44D0-AB4B-7312DE1E1AB5}"/>
              </a:ext>
            </a:extLst>
          </p:cNvPr>
          <p:cNvSpPr/>
          <p:nvPr/>
        </p:nvSpPr>
        <p:spPr>
          <a:xfrm>
            <a:off x="298480" y="496264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DB7D09CD-61D2-429C-A390-AB3E87D7D733}"/>
              </a:ext>
            </a:extLst>
          </p:cNvPr>
          <p:cNvSpPr/>
          <p:nvPr/>
        </p:nvSpPr>
        <p:spPr>
          <a:xfrm>
            <a:off x="298480" y="5466166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47ACBBB6-4D44-4FDC-B566-DFC436538B8A}"/>
              </a:ext>
            </a:extLst>
          </p:cNvPr>
          <p:cNvSpPr/>
          <p:nvPr/>
        </p:nvSpPr>
        <p:spPr>
          <a:xfrm>
            <a:off x="298480" y="5969690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B5A14D5-9402-4075-829C-82FB47840CEF}"/>
              </a:ext>
            </a:extLst>
          </p:cNvPr>
          <p:cNvSpPr/>
          <p:nvPr/>
        </p:nvSpPr>
        <p:spPr>
          <a:xfrm>
            <a:off x="10221399" y="1111341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4" name="Grafik 43">
            <a:extLst>
              <a:ext uri="{FF2B5EF4-FFF2-40B4-BE49-F238E27FC236}">
                <a16:creationId xmlns:a16="http://schemas.microsoft.com/office/drawing/2014/main" id="{207D6D84-49ED-4E38-A799-A177E44264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8608" y="1111341"/>
            <a:ext cx="246146" cy="246146"/>
          </a:xfrm>
          <a:prstGeom prst="rect">
            <a:avLst/>
          </a:prstGeom>
        </p:spPr>
      </p:pic>
      <p:sp>
        <p:nvSpPr>
          <p:cNvPr id="47" name="Rechteck 46">
            <a:extLst>
              <a:ext uri="{FF2B5EF4-FFF2-40B4-BE49-F238E27FC236}">
                <a16:creationId xmlns:a16="http://schemas.microsoft.com/office/drawing/2014/main" id="{FA1E78AA-820C-4178-A8C9-C2774A1D8245}"/>
              </a:ext>
            </a:extLst>
          </p:cNvPr>
          <p:cNvSpPr/>
          <p:nvPr/>
        </p:nvSpPr>
        <p:spPr>
          <a:xfrm>
            <a:off x="3250617" y="1813278"/>
            <a:ext cx="46880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Mast                      (Tiermast)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C4252236-6DA4-46CF-95C5-ABB128E53018}"/>
              </a:ext>
            </a:extLst>
          </p:cNvPr>
          <p:cNvSpPr/>
          <p:nvPr/>
        </p:nvSpPr>
        <p:spPr>
          <a:xfrm>
            <a:off x="10251767" y="4073892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9" name="Grafik 48">
            <a:extLst>
              <a:ext uri="{FF2B5EF4-FFF2-40B4-BE49-F238E27FC236}">
                <a16:creationId xmlns:a16="http://schemas.microsoft.com/office/drawing/2014/main" id="{3AFB7378-2713-4FB2-996B-42E12033C3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7397" y="4073892"/>
            <a:ext cx="246146" cy="246146"/>
          </a:xfrm>
          <a:prstGeom prst="rect">
            <a:avLst/>
          </a:prstGeom>
        </p:spPr>
      </p:pic>
      <p:sp>
        <p:nvSpPr>
          <p:cNvPr id="50" name="Rechteck 49">
            <a:extLst>
              <a:ext uri="{FF2B5EF4-FFF2-40B4-BE49-F238E27FC236}">
                <a16:creationId xmlns:a16="http://schemas.microsoft.com/office/drawing/2014/main" id="{688B0E8E-0B91-46E1-85C9-256FC717C8EA}"/>
              </a:ext>
            </a:extLst>
          </p:cNvPr>
          <p:cNvSpPr/>
          <p:nvPr/>
        </p:nvSpPr>
        <p:spPr>
          <a:xfrm>
            <a:off x="10013643" y="6021288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76D28318-97E1-4610-BAFE-1A8A1A1937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8486" y="6048837"/>
            <a:ext cx="246146" cy="246146"/>
          </a:xfrm>
          <a:prstGeom prst="rect">
            <a:avLst/>
          </a:prstGeom>
        </p:spPr>
      </p:pic>
      <p:sp>
        <p:nvSpPr>
          <p:cNvPr id="52" name="Rechteck 51">
            <a:extLst>
              <a:ext uri="{FF2B5EF4-FFF2-40B4-BE49-F238E27FC236}">
                <a16:creationId xmlns:a16="http://schemas.microsoft.com/office/drawing/2014/main" id="{1A389A12-E4FE-4CA4-B75C-BCEE29C10243}"/>
              </a:ext>
            </a:extLst>
          </p:cNvPr>
          <p:cNvSpPr/>
          <p:nvPr/>
        </p:nvSpPr>
        <p:spPr>
          <a:xfrm>
            <a:off x="4931515" y="2313313"/>
            <a:ext cx="45704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See                  (Binnensee)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473D17FA-6191-4034-9AEC-DD7E62D6A2DC}"/>
              </a:ext>
            </a:extLst>
          </p:cNvPr>
          <p:cNvSpPr/>
          <p:nvPr/>
        </p:nvSpPr>
        <p:spPr>
          <a:xfrm>
            <a:off x="9938906" y="2564904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4" name="Grafik 53">
            <a:extLst>
              <a:ext uri="{FF2B5EF4-FFF2-40B4-BE49-F238E27FC236}">
                <a16:creationId xmlns:a16="http://schemas.microsoft.com/office/drawing/2014/main" id="{D7F78D84-B885-47FD-ABA0-291679EC83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8486" y="2564904"/>
            <a:ext cx="246146" cy="246146"/>
          </a:xfrm>
          <a:prstGeom prst="rect">
            <a:avLst/>
          </a:prstGeom>
        </p:spPr>
      </p:pic>
      <p:sp>
        <p:nvSpPr>
          <p:cNvPr id="55" name="Rechteck 54">
            <a:extLst>
              <a:ext uri="{FF2B5EF4-FFF2-40B4-BE49-F238E27FC236}">
                <a16:creationId xmlns:a16="http://schemas.microsoft.com/office/drawing/2014/main" id="{DD185EF1-65A2-4928-8D74-854076AA1B4E}"/>
              </a:ext>
            </a:extLst>
          </p:cNvPr>
          <p:cNvSpPr/>
          <p:nvPr/>
        </p:nvSpPr>
        <p:spPr>
          <a:xfrm>
            <a:off x="5851677" y="2800963"/>
            <a:ext cx="29706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See       (Meer)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AADC23E3-3685-4216-AFE5-2BD55E676261}"/>
              </a:ext>
            </a:extLst>
          </p:cNvPr>
          <p:cNvSpPr/>
          <p:nvPr/>
        </p:nvSpPr>
        <p:spPr>
          <a:xfrm>
            <a:off x="10178887" y="2097919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7" name="Grafik 56">
            <a:extLst>
              <a:ext uri="{FF2B5EF4-FFF2-40B4-BE49-F238E27FC236}">
                <a16:creationId xmlns:a16="http://schemas.microsoft.com/office/drawing/2014/main" id="{6699EE0E-2156-47BD-A87D-13E9BF1196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4510" y="2097919"/>
            <a:ext cx="246146" cy="246146"/>
          </a:xfrm>
          <a:prstGeom prst="rect">
            <a:avLst/>
          </a:prstGeom>
        </p:spPr>
      </p:pic>
      <p:sp>
        <p:nvSpPr>
          <p:cNvPr id="58" name="Rechteck 57">
            <a:extLst>
              <a:ext uri="{FF2B5EF4-FFF2-40B4-BE49-F238E27FC236}">
                <a16:creationId xmlns:a16="http://schemas.microsoft.com/office/drawing/2014/main" id="{DCDC9F34-F855-4A31-84AC-D887A1009735}"/>
              </a:ext>
            </a:extLst>
          </p:cNvPr>
          <p:cNvSpPr/>
          <p:nvPr/>
        </p:nvSpPr>
        <p:spPr>
          <a:xfrm>
            <a:off x="6844033" y="3321820"/>
            <a:ext cx="39324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Heide    (Ungläubiger)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DBD385E7-F412-4D67-BF98-7D78EA347CDE}"/>
              </a:ext>
            </a:extLst>
          </p:cNvPr>
          <p:cNvSpPr/>
          <p:nvPr/>
        </p:nvSpPr>
        <p:spPr>
          <a:xfrm>
            <a:off x="5310932" y="3802920"/>
            <a:ext cx="42803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Heide      (Landschaftsart)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CCA48062-B75B-478D-B31D-9A129556F8B4}"/>
              </a:ext>
            </a:extLst>
          </p:cNvPr>
          <p:cNvSpPr/>
          <p:nvPr/>
        </p:nvSpPr>
        <p:spPr>
          <a:xfrm>
            <a:off x="10146490" y="4567725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0" name="Grafik 59">
            <a:extLst>
              <a:ext uri="{FF2B5EF4-FFF2-40B4-BE49-F238E27FC236}">
                <a16:creationId xmlns:a16="http://schemas.microsoft.com/office/drawing/2014/main" id="{86A005AB-FDA4-4C8A-8D58-E1906BBAB7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4510" y="4567725"/>
            <a:ext cx="246146" cy="246146"/>
          </a:xfrm>
          <a:prstGeom prst="rect">
            <a:avLst/>
          </a:prstGeom>
        </p:spPr>
      </p:pic>
      <p:sp>
        <p:nvSpPr>
          <p:cNvPr id="61" name="Rechteck 60">
            <a:extLst>
              <a:ext uri="{FF2B5EF4-FFF2-40B4-BE49-F238E27FC236}">
                <a16:creationId xmlns:a16="http://schemas.microsoft.com/office/drawing/2014/main" id="{AF060500-E120-47F2-AFC4-E885F519DC41}"/>
              </a:ext>
            </a:extLst>
          </p:cNvPr>
          <p:cNvSpPr/>
          <p:nvPr/>
        </p:nvSpPr>
        <p:spPr>
          <a:xfrm>
            <a:off x="10013643" y="3068960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2" name="Grafik 61">
            <a:extLst>
              <a:ext uri="{FF2B5EF4-FFF2-40B4-BE49-F238E27FC236}">
                <a16:creationId xmlns:a16="http://schemas.microsoft.com/office/drawing/2014/main" id="{E7D866AF-E375-4362-8F6A-75C34592BF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4632" y="3068960"/>
            <a:ext cx="246146" cy="246146"/>
          </a:xfrm>
          <a:prstGeom prst="rect">
            <a:avLst/>
          </a:prstGeom>
        </p:spPr>
      </p:pic>
      <p:sp>
        <p:nvSpPr>
          <p:cNvPr id="63" name="Rechteck 62">
            <a:extLst>
              <a:ext uri="{FF2B5EF4-FFF2-40B4-BE49-F238E27FC236}">
                <a16:creationId xmlns:a16="http://schemas.microsoft.com/office/drawing/2014/main" id="{284D6BE7-BDBA-494E-A32B-C4E615CD50C4}"/>
              </a:ext>
            </a:extLst>
          </p:cNvPr>
          <p:cNvSpPr/>
          <p:nvPr/>
        </p:nvSpPr>
        <p:spPr>
          <a:xfrm>
            <a:off x="3540995" y="4303931"/>
            <a:ext cx="46571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Tau                               (Seil)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253055FF-CB7B-4AC3-9B2E-6B51CBD53ED6}"/>
              </a:ext>
            </a:extLst>
          </p:cNvPr>
          <p:cNvSpPr/>
          <p:nvPr/>
        </p:nvSpPr>
        <p:spPr>
          <a:xfrm>
            <a:off x="10106713" y="5071781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5" name="Grafik 64">
            <a:extLst>
              <a:ext uri="{FF2B5EF4-FFF2-40B4-BE49-F238E27FC236}">
                <a16:creationId xmlns:a16="http://schemas.microsoft.com/office/drawing/2014/main" id="{7EFC4A67-515E-432C-93F8-F7D5812FFD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2624" y="5013176"/>
            <a:ext cx="246146" cy="246146"/>
          </a:xfrm>
          <a:prstGeom prst="rect">
            <a:avLst/>
          </a:prstGeom>
        </p:spPr>
      </p:pic>
      <p:sp>
        <p:nvSpPr>
          <p:cNvPr id="66" name="Rechteck 65">
            <a:extLst>
              <a:ext uri="{FF2B5EF4-FFF2-40B4-BE49-F238E27FC236}">
                <a16:creationId xmlns:a16="http://schemas.microsoft.com/office/drawing/2014/main" id="{5B9A67F7-2183-4205-8864-AD731173DF62}"/>
              </a:ext>
            </a:extLst>
          </p:cNvPr>
          <p:cNvSpPr/>
          <p:nvPr/>
        </p:nvSpPr>
        <p:spPr>
          <a:xfrm>
            <a:off x="3924185" y="4806153"/>
            <a:ext cx="54811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Tau                            (Niederschlag)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669A9B15-0BBB-42E4-A044-BEB10F3CFA03}"/>
              </a:ext>
            </a:extLst>
          </p:cNvPr>
          <p:cNvSpPr/>
          <p:nvPr/>
        </p:nvSpPr>
        <p:spPr>
          <a:xfrm>
            <a:off x="10058973" y="5517232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8" name="Grafik 67">
            <a:extLst>
              <a:ext uri="{FF2B5EF4-FFF2-40B4-BE49-F238E27FC236}">
                <a16:creationId xmlns:a16="http://schemas.microsoft.com/office/drawing/2014/main" id="{A6F8EE5B-6683-40E9-96BE-A45B30E68F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4510" y="5517232"/>
            <a:ext cx="246146" cy="246146"/>
          </a:xfrm>
          <a:prstGeom prst="rect">
            <a:avLst/>
          </a:prstGeom>
        </p:spPr>
      </p:pic>
      <p:sp>
        <p:nvSpPr>
          <p:cNvPr id="69" name="Rechteck 68">
            <a:extLst>
              <a:ext uri="{FF2B5EF4-FFF2-40B4-BE49-F238E27FC236}">
                <a16:creationId xmlns:a16="http://schemas.microsoft.com/office/drawing/2014/main" id="{D9271A8A-A966-483A-BFC5-F705C7380BC4}"/>
              </a:ext>
            </a:extLst>
          </p:cNvPr>
          <p:cNvSpPr/>
          <p:nvPr/>
        </p:nvSpPr>
        <p:spPr>
          <a:xfrm>
            <a:off x="2855640" y="5314526"/>
            <a:ext cx="49039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Leiter                          (Führer)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7CE990AD-A5A6-431D-B59A-04A9D8F22536}"/>
              </a:ext>
            </a:extLst>
          </p:cNvPr>
          <p:cNvSpPr/>
          <p:nvPr/>
        </p:nvSpPr>
        <p:spPr>
          <a:xfrm>
            <a:off x="10040283" y="1615397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4" name="Grafik 73">
            <a:extLst>
              <a:ext uri="{FF2B5EF4-FFF2-40B4-BE49-F238E27FC236}">
                <a16:creationId xmlns:a16="http://schemas.microsoft.com/office/drawing/2014/main" id="{F09BED7C-3883-4E36-A63E-1D0710B2CD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2502" y="1615397"/>
            <a:ext cx="246146" cy="246146"/>
          </a:xfrm>
          <a:prstGeom prst="rect">
            <a:avLst/>
          </a:prstGeom>
        </p:spPr>
      </p:pic>
      <p:sp>
        <p:nvSpPr>
          <p:cNvPr id="75" name="Rechteck 74">
            <a:extLst>
              <a:ext uri="{FF2B5EF4-FFF2-40B4-BE49-F238E27FC236}">
                <a16:creationId xmlns:a16="http://schemas.microsoft.com/office/drawing/2014/main" id="{AF3FBA10-D9F3-4CE7-A1D3-25F12620F336}"/>
              </a:ext>
            </a:extLst>
          </p:cNvPr>
          <p:cNvSpPr/>
          <p:nvPr/>
        </p:nvSpPr>
        <p:spPr>
          <a:xfrm>
            <a:off x="4583832" y="5799558"/>
            <a:ext cx="26869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Leiter      (Steiggerät)</a:t>
            </a:r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E751D7E-B007-41A0-80F0-B3FEB5E699ED}"/>
              </a:ext>
            </a:extLst>
          </p:cNvPr>
          <p:cNvSpPr txBox="1"/>
          <p:nvPr/>
        </p:nvSpPr>
        <p:spPr>
          <a:xfrm>
            <a:off x="190500" y="6724134"/>
            <a:ext cx="436529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C:\Users\Master\OneDrive\AA - Übungen\Verschiedene Deutsch-Übungen\Nomen mit mehr als einem Artikel.pptx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308411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</p:childTnLst>
        </p:cTn>
      </p:par>
    </p:tnLst>
    <p:bldLst>
      <p:bldP spid="7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47" grpId="0"/>
      <p:bldP spid="48" grpId="0" animBg="1"/>
      <p:bldP spid="50" grpId="0" animBg="1"/>
      <p:bldP spid="52" grpId="0"/>
      <p:bldP spid="53" grpId="0" animBg="1"/>
      <p:bldP spid="55" grpId="0"/>
      <p:bldP spid="56" grpId="0" animBg="1"/>
      <p:bldP spid="58" grpId="0"/>
      <p:bldP spid="59" grpId="0"/>
      <p:bldP spid="43" grpId="0" animBg="1"/>
      <p:bldP spid="61" grpId="0" animBg="1"/>
      <p:bldP spid="63" grpId="0"/>
      <p:bldP spid="64" grpId="0" animBg="1"/>
      <p:bldP spid="66" grpId="0"/>
      <p:bldP spid="67" grpId="0" animBg="1"/>
      <p:bldP spid="69" grpId="0"/>
      <p:bldP spid="73" grpId="0" animBg="1"/>
      <p:bldP spid="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132EC44F-32DE-461F-A53F-56A3D7CCA9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8502" y="1019909"/>
            <a:ext cx="1682642" cy="5468586"/>
          </a:xfrm>
          <a:prstGeom prst="rect">
            <a:avLst/>
          </a:prstGeom>
        </p:spPr>
      </p:pic>
      <p:sp>
        <p:nvSpPr>
          <p:cNvPr id="3" name="Foliennummernplatzhalter 27">
            <a:extLst>
              <a:ext uri="{FF2B5EF4-FFF2-40B4-BE49-F238E27FC236}">
                <a16:creationId xmlns:a16="http://schemas.microsoft.com/office/drawing/2014/main" id="{07DE2DF4-D47F-4934-AB63-AE0FD37D6E69}"/>
              </a:ext>
            </a:extLst>
          </p:cNvPr>
          <p:cNvSpPr txBox="1">
            <a:spLocks/>
          </p:cNvSpPr>
          <p:nvPr/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6</a:t>
            </a:fld>
            <a:endParaRPr lang="de-DE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89307F9-C774-480C-8AFF-06E33801CD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Setze die richtigen Nomen ein!</a:t>
            </a:r>
            <a:br>
              <a:rPr lang="de-DE" dirty="0"/>
            </a:br>
            <a:r>
              <a:rPr lang="de-DE" sz="2400" dirty="0">
                <a:solidFill>
                  <a:srgbClr val="FF0000"/>
                </a:solidFill>
              </a:rPr>
              <a:t>Klick auf das passende Wort rechts! Dann auf „WEITER“!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B6682B2-6E81-4BFD-8C3B-E137B22CBA84}"/>
              </a:ext>
            </a:extLst>
          </p:cNvPr>
          <p:cNvSpPr/>
          <p:nvPr/>
        </p:nvSpPr>
        <p:spPr>
          <a:xfrm>
            <a:off x="551042" y="1355700"/>
            <a:ext cx="64267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Der Ritter stand vor dem verschlossenen       der Burg.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FF19640-DA20-445D-BD0D-06A3E3293B62}"/>
              </a:ext>
            </a:extLst>
          </p:cNvPr>
          <p:cNvSpPr/>
          <p:nvPr/>
        </p:nvSpPr>
        <p:spPr>
          <a:xfrm>
            <a:off x="5234426" y="1352654"/>
            <a:ext cx="44666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Tor                   (große Tür)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6FAD4007-659D-43D1-85E0-7401231BF4C1}"/>
              </a:ext>
            </a:extLst>
          </p:cNvPr>
          <p:cNvSpPr/>
          <p:nvPr/>
        </p:nvSpPr>
        <p:spPr>
          <a:xfrm>
            <a:off x="551384" y="1810718"/>
            <a:ext cx="61975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Der Bruder des Königs war dumm, ein richtiger       .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084C8D26-03A1-4994-A464-65B8F5DCC3CB}"/>
              </a:ext>
            </a:extLst>
          </p:cNvPr>
          <p:cNvSpPr/>
          <p:nvPr/>
        </p:nvSpPr>
        <p:spPr>
          <a:xfrm>
            <a:off x="551384" y="2310228"/>
            <a:ext cx="64956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Die neue Maschine ging nicht, sie hatte einen             .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37D49D6E-E911-43A4-814B-0686A80BF757}"/>
              </a:ext>
            </a:extLst>
          </p:cNvPr>
          <p:cNvSpPr/>
          <p:nvPr/>
        </p:nvSpPr>
        <p:spPr>
          <a:xfrm>
            <a:off x="551384" y="2809738"/>
            <a:ext cx="59538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Die Bettwäsche kam zum Bügeln in die              .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B2CDCE02-EFA5-4662-ADFA-7A178EC18498}"/>
              </a:ext>
            </a:extLst>
          </p:cNvPr>
          <p:cNvSpPr/>
          <p:nvPr/>
        </p:nvSpPr>
        <p:spPr>
          <a:xfrm>
            <a:off x="551384" y="3309248"/>
            <a:ext cx="64347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Um das Geschenk war ein hübsches             gewickelt.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182D79B2-570E-4686-B122-B08BFB67027E}"/>
              </a:ext>
            </a:extLst>
          </p:cNvPr>
          <p:cNvSpPr/>
          <p:nvPr/>
        </p:nvSpPr>
        <p:spPr>
          <a:xfrm>
            <a:off x="551384" y="3808758"/>
            <a:ext cx="56733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Der          hatte 1000 Seiten  mit vielen Bildern.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A8FC9D6-8E93-42C7-B938-8B88655E41DE}"/>
              </a:ext>
            </a:extLst>
          </p:cNvPr>
          <p:cNvSpPr/>
          <p:nvPr/>
        </p:nvSpPr>
        <p:spPr>
          <a:xfrm>
            <a:off x="551384" y="4308268"/>
            <a:ext cx="44454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Die          spielte bekannte Melodien.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066A1486-2285-48F0-9AB9-936189DC845F}"/>
              </a:ext>
            </a:extLst>
          </p:cNvPr>
          <p:cNvSpPr/>
          <p:nvPr/>
        </p:nvSpPr>
        <p:spPr>
          <a:xfrm>
            <a:off x="551384" y="4807778"/>
            <a:ext cx="52777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Beim Tennisturnier gewann Susi das            .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39D232B0-8590-4526-B187-5275ECEBA008}"/>
              </a:ext>
            </a:extLst>
          </p:cNvPr>
          <p:cNvSpPr/>
          <p:nvPr/>
        </p:nvSpPr>
        <p:spPr>
          <a:xfrm>
            <a:off x="551384" y="5307288"/>
            <a:ext cx="51125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Paul war schon 35 und immer noch           .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C34F1D9B-56D9-4017-B89D-522E22BEAF8F}"/>
              </a:ext>
            </a:extLst>
          </p:cNvPr>
          <p:cNvSpPr/>
          <p:nvPr/>
        </p:nvSpPr>
        <p:spPr>
          <a:xfrm>
            <a:off x="551384" y="5806796"/>
            <a:ext cx="64283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Die Sängerin kam mit ihrer neuen           in die Charts.</a:t>
            </a: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1EED2351-1475-47B6-93D6-FA72CCF9CB2E}"/>
              </a:ext>
            </a:extLst>
          </p:cNvPr>
          <p:cNvSpPr/>
          <p:nvPr/>
        </p:nvSpPr>
        <p:spPr>
          <a:xfrm>
            <a:off x="298480" y="144430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FD062300-55D4-4FB3-8E98-68E3649E6DA8}"/>
              </a:ext>
            </a:extLst>
          </p:cNvPr>
          <p:cNvSpPr/>
          <p:nvPr/>
        </p:nvSpPr>
        <p:spPr>
          <a:xfrm>
            <a:off x="298480" y="194624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FD9990D5-15BE-418B-886D-6DE08F894823}"/>
              </a:ext>
            </a:extLst>
          </p:cNvPr>
          <p:cNvSpPr/>
          <p:nvPr/>
        </p:nvSpPr>
        <p:spPr>
          <a:xfrm>
            <a:off x="298480" y="244818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1F9FD508-D0CA-43ED-9619-1DB226C6215D}"/>
              </a:ext>
            </a:extLst>
          </p:cNvPr>
          <p:cNvSpPr/>
          <p:nvPr/>
        </p:nvSpPr>
        <p:spPr>
          <a:xfrm>
            <a:off x="298480" y="295171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96425615-9F00-4AA4-A46A-D3C7C8C13402}"/>
              </a:ext>
            </a:extLst>
          </p:cNvPr>
          <p:cNvSpPr/>
          <p:nvPr/>
        </p:nvSpPr>
        <p:spPr>
          <a:xfrm>
            <a:off x="298480" y="345523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9F1E6108-588F-4B63-9955-2E3AFBC76A46}"/>
              </a:ext>
            </a:extLst>
          </p:cNvPr>
          <p:cNvSpPr/>
          <p:nvPr/>
        </p:nvSpPr>
        <p:spPr>
          <a:xfrm>
            <a:off x="298480" y="395717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513870E7-91F8-4CCE-953B-22DE3E71BE93}"/>
              </a:ext>
            </a:extLst>
          </p:cNvPr>
          <p:cNvSpPr/>
          <p:nvPr/>
        </p:nvSpPr>
        <p:spPr>
          <a:xfrm>
            <a:off x="298480" y="446070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587D42D8-BD76-44D0-AB4B-7312DE1E1AB5}"/>
              </a:ext>
            </a:extLst>
          </p:cNvPr>
          <p:cNvSpPr/>
          <p:nvPr/>
        </p:nvSpPr>
        <p:spPr>
          <a:xfrm>
            <a:off x="298480" y="496264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DB7D09CD-61D2-429C-A390-AB3E87D7D733}"/>
              </a:ext>
            </a:extLst>
          </p:cNvPr>
          <p:cNvSpPr/>
          <p:nvPr/>
        </p:nvSpPr>
        <p:spPr>
          <a:xfrm>
            <a:off x="298480" y="5466166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47ACBBB6-4D44-4FDC-B566-DFC436538B8A}"/>
              </a:ext>
            </a:extLst>
          </p:cNvPr>
          <p:cNvSpPr/>
          <p:nvPr/>
        </p:nvSpPr>
        <p:spPr>
          <a:xfrm>
            <a:off x="298480" y="5969690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B5A14D5-9402-4075-829C-82FB47840CEF}"/>
              </a:ext>
            </a:extLst>
          </p:cNvPr>
          <p:cNvSpPr/>
          <p:nvPr/>
        </p:nvSpPr>
        <p:spPr>
          <a:xfrm>
            <a:off x="10221399" y="6007885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4" name="Grafik 43">
            <a:extLst>
              <a:ext uri="{FF2B5EF4-FFF2-40B4-BE49-F238E27FC236}">
                <a16:creationId xmlns:a16="http://schemas.microsoft.com/office/drawing/2014/main" id="{207D6D84-49ED-4E38-A799-A177E44264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2584" y="6007885"/>
            <a:ext cx="246146" cy="246146"/>
          </a:xfrm>
          <a:prstGeom prst="rect">
            <a:avLst/>
          </a:prstGeom>
        </p:spPr>
      </p:pic>
      <p:sp>
        <p:nvSpPr>
          <p:cNvPr id="47" name="Rechteck 46">
            <a:extLst>
              <a:ext uri="{FF2B5EF4-FFF2-40B4-BE49-F238E27FC236}">
                <a16:creationId xmlns:a16="http://schemas.microsoft.com/office/drawing/2014/main" id="{FA1E78AA-820C-4178-A8C9-C2774A1D8245}"/>
              </a:ext>
            </a:extLst>
          </p:cNvPr>
          <p:cNvSpPr/>
          <p:nvPr/>
        </p:nvSpPr>
        <p:spPr>
          <a:xfrm>
            <a:off x="5983016" y="1810718"/>
            <a:ext cx="41345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Tor     (törichter Mensch)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C4252236-6DA4-46CF-95C5-ABB128E53018}"/>
              </a:ext>
            </a:extLst>
          </p:cNvPr>
          <p:cNvSpPr/>
          <p:nvPr/>
        </p:nvSpPr>
        <p:spPr>
          <a:xfrm>
            <a:off x="10200456" y="2564904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9" name="Grafik 48">
            <a:extLst>
              <a:ext uri="{FF2B5EF4-FFF2-40B4-BE49-F238E27FC236}">
                <a16:creationId xmlns:a16="http://schemas.microsoft.com/office/drawing/2014/main" id="{3AFB7378-2713-4FB2-996B-42E12033C3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2584" y="2564904"/>
            <a:ext cx="246146" cy="246146"/>
          </a:xfrm>
          <a:prstGeom prst="rect">
            <a:avLst/>
          </a:prstGeom>
        </p:spPr>
      </p:pic>
      <p:sp>
        <p:nvSpPr>
          <p:cNvPr id="50" name="Rechteck 49">
            <a:extLst>
              <a:ext uri="{FF2B5EF4-FFF2-40B4-BE49-F238E27FC236}">
                <a16:creationId xmlns:a16="http://schemas.microsoft.com/office/drawing/2014/main" id="{688B0E8E-0B91-46E1-85C9-256FC717C8EA}"/>
              </a:ext>
            </a:extLst>
          </p:cNvPr>
          <p:cNvSpPr/>
          <p:nvPr/>
        </p:nvSpPr>
        <p:spPr>
          <a:xfrm>
            <a:off x="10013643" y="2047445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76D28318-97E1-4610-BAFE-1A8A1A1937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4510" y="2074994"/>
            <a:ext cx="246146" cy="246146"/>
          </a:xfrm>
          <a:prstGeom prst="rect">
            <a:avLst/>
          </a:prstGeom>
        </p:spPr>
      </p:pic>
      <p:sp>
        <p:nvSpPr>
          <p:cNvPr id="52" name="Rechteck 51">
            <a:extLst>
              <a:ext uri="{FF2B5EF4-FFF2-40B4-BE49-F238E27FC236}">
                <a16:creationId xmlns:a16="http://schemas.microsoft.com/office/drawing/2014/main" id="{1A389A12-E4FE-4CA4-B75C-BCEE29C10243}"/>
              </a:ext>
            </a:extLst>
          </p:cNvPr>
          <p:cNvSpPr/>
          <p:nvPr/>
        </p:nvSpPr>
        <p:spPr>
          <a:xfrm>
            <a:off x="5846643" y="2313674"/>
            <a:ext cx="33810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Mangel     (Fehler)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473D17FA-6191-4034-9AEC-DD7E62D6A2DC}"/>
              </a:ext>
            </a:extLst>
          </p:cNvPr>
          <p:cNvSpPr/>
          <p:nvPr/>
        </p:nvSpPr>
        <p:spPr>
          <a:xfrm>
            <a:off x="9938906" y="4559258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4" name="Grafik 53">
            <a:extLst>
              <a:ext uri="{FF2B5EF4-FFF2-40B4-BE49-F238E27FC236}">
                <a16:creationId xmlns:a16="http://schemas.microsoft.com/office/drawing/2014/main" id="{D7F78D84-B885-47FD-ABA0-291679EC83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4510" y="4559258"/>
            <a:ext cx="246146" cy="246146"/>
          </a:xfrm>
          <a:prstGeom prst="rect">
            <a:avLst/>
          </a:prstGeom>
        </p:spPr>
      </p:pic>
      <p:sp>
        <p:nvSpPr>
          <p:cNvPr id="55" name="Rechteck 54">
            <a:extLst>
              <a:ext uri="{FF2B5EF4-FFF2-40B4-BE49-F238E27FC236}">
                <a16:creationId xmlns:a16="http://schemas.microsoft.com/office/drawing/2014/main" id="{DD185EF1-65A2-4928-8D74-854076AA1B4E}"/>
              </a:ext>
            </a:extLst>
          </p:cNvPr>
          <p:cNvSpPr/>
          <p:nvPr/>
        </p:nvSpPr>
        <p:spPr>
          <a:xfrm>
            <a:off x="5104614" y="2809738"/>
            <a:ext cx="45833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Mangel        (Bügelmaschine)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AADC23E3-3685-4216-AFE5-2BD55E676261}"/>
              </a:ext>
            </a:extLst>
          </p:cNvPr>
          <p:cNvSpPr/>
          <p:nvPr/>
        </p:nvSpPr>
        <p:spPr>
          <a:xfrm>
            <a:off x="10178887" y="3068960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7" name="Grafik 56">
            <a:extLst>
              <a:ext uri="{FF2B5EF4-FFF2-40B4-BE49-F238E27FC236}">
                <a16:creationId xmlns:a16="http://schemas.microsoft.com/office/drawing/2014/main" id="{6699EE0E-2156-47BD-A87D-13E9BF1196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7982" y="3068960"/>
            <a:ext cx="246146" cy="246146"/>
          </a:xfrm>
          <a:prstGeom prst="rect">
            <a:avLst/>
          </a:prstGeom>
        </p:spPr>
      </p:pic>
      <p:sp>
        <p:nvSpPr>
          <p:cNvPr id="58" name="Rechteck 57">
            <a:extLst>
              <a:ext uri="{FF2B5EF4-FFF2-40B4-BE49-F238E27FC236}">
                <a16:creationId xmlns:a16="http://schemas.microsoft.com/office/drawing/2014/main" id="{DCDC9F34-F855-4A31-84AC-D887A1009735}"/>
              </a:ext>
            </a:extLst>
          </p:cNvPr>
          <p:cNvSpPr/>
          <p:nvPr/>
        </p:nvSpPr>
        <p:spPr>
          <a:xfrm>
            <a:off x="4745647" y="3309248"/>
            <a:ext cx="52437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Band                      (Stoffstreifen)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DBD385E7-F412-4D67-BF98-7D78EA347CDE}"/>
              </a:ext>
            </a:extLst>
          </p:cNvPr>
          <p:cNvSpPr/>
          <p:nvPr/>
        </p:nvSpPr>
        <p:spPr>
          <a:xfrm>
            <a:off x="1042254" y="3808758"/>
            <a:ext cx="72763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Band                                                             (Buch)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CCA48062-B75B-478D-B31D-9A129556F8B4}"/>
              </a:ext>
            </a:extLst>
          </p:cNvPr>
          <p:cNvSpPr/>
          <p:nvPr/>
        </p:nvSpPr>
        <p:spPr>
          <a:xfrm>
            <a:off x="10146490" y="5013176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0" name="Grafik 59">
            <a:extLst>
              <a:ext uri="{FF2B5EF4-FFF2-40B4-BE49-F238E27FC236}">
                <a16:creationId xmlns:a16="http://schemas.microsoft.com/office/drawing/2014/main" id="{86A005AB-FDA4-4C8A-8D58-E1906BBAB7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5585" y="5013176"/>
            <a:ext cx="246146" cy="246146"/>
          </a:xfrm>
          <a:prstGeom prst="rect">
            <a:avLst/>
          </a:prstGeom>
        </p:spPr>
      </p:pic>
      <p:sp>
        <p:nvSpPr>
          <p:cNvPr id="61" name="Rechteck 60">
            <a:extLst>
              <a:ext uri="{FF2B5EF4-FFF2-40B4-BE49-F238E27FC236}">
                <a16:creationId xmlns:a16="http://schemas.microsoft.com/office/drawing/2014/main" id="{AF060500-E120-47F2-AFC4-E885F519DC41}"/>
              </a:ext>
            </a:extLst>
          </p:cNvPr>
          <p:cNvSpPr/>
          <p:nvPr/>
        </p:nvSpPr>
        <p:spPr>
          <a:xfrm>
            <a:off x="10065419" y="5517232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2" name="Grafik 61">
            <a:extLst>
              <a:ext uri="{FF2B5EF4-FFF2-40B4-BE49-F238E27FC236}">
                <a16:creationId xmlns:a16="http://schemas.microsoft.com/office/drawing/2014/main" id="{E7D866AF-E375-4362-8F6A-75C34592BF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4632" y="5517232"/>
            <a:ext cx="246146" cy="246146"/>
          </a:xfrm>
          <a:prstGeom prst="rect">
            <a:avLst/>
          </a:prstGeom>
        </p:spPr>
      </p:pic>
      <p:sp>
        <p:nvSpPr>
          <p:cNvPr id="63" name="Rechteck 62">
            <a:extLst>
              <a:ext uri="{FF2B5EF4-FFF2-40B4-BE49-F238E27FC236}">
                <a16:creationId xmlns:a16="http://schemas.microsoft.com/office/drawing/2014/main" id="{284D6BE7-BDBA-494E-A32B-C4E615CD50C4}"/>
              </a:ext>
            </a:extLst>
          </p:cNvPr>
          <p:cNvSpPr/>
          <p:nvPr/>
        </p:nvSpPr>
        <p:spPr>
          <a:xfrm>
            <a:off x="1021234" y="4305018"/>
            <a:ext cx="72234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Band                                                (Musikgruppe)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253055FF-CB7B-4AC3-9B2E-6B51CBD53ED6}"/>
              </a:ext>
            </a:extLst>
          </p:cNvPr>
          <p:cNvSpPr/>
          <p:nvPr/>
        </p:nvSpPr>
        <p:spPr>
          <a:xfrm>
            <a:off x="10287863" y="3573016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5" name="Grafik 64">
            <a:extLst>
              <a:ext uri="{FF2B5EF4-FFF2-40B4-BE49-F238E27FC236}">
                <a16:creationId xmlns:a16="http://schemas.microsoft.com/office/drawing/2014/main" id="{7EFC4A67-515E-432C-93F8-F7D5812FFD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9636" y="3573016"/>
            <a:ext cx="246146" cy="246146"/>
          </a:xfrm>
          <a:prstGeom prst="rect">
            <a:avLst/>
          </a:prstGeom>
        </p:spPr>
      </p:pic>
      <p:sp>
        <p:nvSpPr>
          <p:cNvPr id="66" name="Rechteck 65">
            <a:extLst>
              <a:ext uri="{FF2B5EF4-FFF2-40B4-BE49-F238E27FC236}">
                <a16:creationId xmlns:a16="http://schemas.microsoft.com/office/drawing/2014/main" id="{5B9A67F7-2183-4205-8864-AD731173DF62}"/>
              </a:ext>
            </a:extLst>
          </p:cNvPr>
          <p:cNvSpPr/>
          <p:nvPr/>
        </p:nvSpPr>
        <p:spPr>
          <a:xfrm>
            <a:off x="4727848" y="4806153"/>
            <a:ext cx="39869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Single        (Einzelspiel)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669A9B15-0BBB-42E4-A044-BEB10F3CFA03}"/>
              </a:ext>
            </a:extLst>
          </p:cNvPr>
          <p:cNvSpPr/>
          <p:nvPr/>
        </p:nvSpPr>
        <p:spPr>
          <a:xfrm>
            <a:off x="10058973" y="1556792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8" name="Grafik 67">
            <a:extLst>
              <a:ext uri="{FF2B5EF4-FFF2-40B4-BE49-F238E27FC236}">
                <a16:creationId xmlns:a16="http://schemas.microsoft.com/office/drawing/2014/main" id="{A6F8EE5B-6683-40E9-96BE-A45B30E68F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2502" y="1556792"/>
            <a:ext cx="246146" cy="246146"/>
          </a:xfrm>
          <a:prstGeom prst="rect">
            <a:avLst/>
          </a:prstGeom>
        </p:spPr>
      </p:pic>
      <p:sp>
        <p:nvSpPr>
          <p:cNvPr id="69" name="Rechteck 68">
            <a:extLst>
              <a:ext uri="{FF2B5EF4-FFF2-40B4-BE49-F238E27FC236}">
                <a16:creationId xmlns:a16="http://schemas.microsoft.com/office/drawing/2014/main" id="{D9271A8A-A966-483A-BFC5-F705C7380BC4}"/>
              </a:ext>
            </a:extLst>
          </p:cNvPr>
          <p:cNvSpPr/>
          <p:nvPr/>
        </p:nvSpPr>
        <p:spPr>
          <a:xfrm>
            <a:off x="4616594" y="5314526"/>
            <a:ext cx="51475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Single    (alleinstehender Mensch)  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WEITER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7CE990AD-A5A6-431D-B59A-04A9D8F22536}"/>
              </a:ext>
            </a:extLst>
          </p:cNvPr>
          <p:cNvSpPr/>
          <p:nvPr/>
        </p:nvSpPr>
        <p:spPr>
          <a:xfrm>
            <a:off x="10040283" y="1107160"/>
            <a:ext cx="1524132" cy="3014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4" name="Grafik 73">
            <a:extLst>
              <a:ext uri="{FF2B5EF4-FFF2-40B4-BE49-F238E27FC236}">
                <a16:creationId xmlns:a16="http://schemas.microsoft.com/office/drawing/2014/main" id="{F09BED7C-3883-4E36-A63E-1D0710B2CD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0494" y="1107160"/>
            <a:ext cx="246146" cy="246146"/>
          </a:xfrm>
          <a:prstGeom prst="rect">
            <a:avLst/>
          </a:prstGeom>
        </p:spPr>
      </p:pic>
      <p:sp>
        <p:nvSpPr>
          <p:cNvPr id="75" name="Rechteck 74">
            <a:extLst>
              <a:ext uri="{FF2B5EF4-FFF2-40B4-BE49-F238E27FC236}">
                <a16:creationId xmlns:a16="http://schemas.microsoft.com/office/drawing/2014/main" id="{AF3FBA10-D9F3-4CE7-A1D3-25F12620F336}"/>
              </a:ext>
            </a:extLst>
          </p:cNvPr>
          <p:cNvSpPr/>
          <p:nvPr/>
        </p:nvSpPr>
        <p:spPr>
          <a:xfrm>
            <a:off x="4462385" y="5811765"/>
            <a:ext cx="50433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Single                        (kleine Schallplatte)</a:t>
            </a:r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33F6D1D-68BB-4799-8D38-4A2AF7410457}"/>
              </a:ext>
            </a:extLst>
          </p:cNvPr>
          <p:cNvSpPr txBox="1"/>
          <p:nvPr/>
        </p:nvSpPr>
        <p:spPr>
          <a:xfrm>
            <a:off x="190500" y="6724134"/>
            <a:ext cx="436529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C:\Users\Master\OneDrive\AA - Übungen\Verschiedene Deutsch-Übungen\Nomen mit mehr als einem Artikel.pptx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372083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</p:childTnLst>
        </p:cTn>
      </p:par>
    </p:tnLst>
    <p:bldLst>
      <p:bldP spid="7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47" grpId="0"/>
      <p:bldP spid="48" grpId="0" animBg="1"/>
      <p:bldP spid="50" grpId="0" animBg="1"/>
      <p:bldP spid="52" grpId="0"/>
      <p:bldP spid="53" grpId="0" animBg="1"/>
      <p:bldP spid="55" grpId="0"/>
      <p:bldP spid="56" grpId="0" animBg="1"/>
      <p:bldP spid="58" grpId="0"/>
      <p:bldP spid="59" grpId="0"/>
      <p:bldP spid="43" grpId="0" animBg="1"/>
      <p:bldP spid="61" grpId="0" animBg="1"/>
      <p:bldP spid="63" grpId="0"/>
      <p:bldP spid="64" grpId="0" animBg="1"/>
      <p:bldP spid="66" grpId="0"/>
      <p:bldP spid="67" grpId="0" animBg="1"/>
      <p:bldP spid="69" grpId="0"/>
      <p:bldP spid="73" grpId="0" animBg="1"/>
      <p:bldP spid="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27">
            <a:extLst>
              <a:ext uri="{FF2B5EF4-FFF2-40B4-BE49-F238E27FC236}">
                <a16:creationId xmlns:a16="http://schemas.microsoft.com/office/drawing/2014/main" id="{DCAE7397-DA21-4D9F-B154-BC75292A0EB6}"/>
              </a:ext>
            </a:extLst>
          </p:cNvPr>
          <p:cNvSpPr txBox="1">
            <a:spLocks/>
          </p:cNvSpPr>
          <p:nvPr/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7</a:t>
            </a:fld>
            <a:endParaRPr lang="de-DE" dirty="0"/>
          </a:p>
        </p:txBody>
      </p:sp>
      <p:sp>
        <p:nvSpPr>
          <p:cNvPr id="24" name="Titel 1">
            <a:extLst>
              <a:ext uri="{FF2B5EF4-FFF2-40B4-BE49-F238E27FC236}">
                <a16:creationId xmlns:a16="http://schemas.microsoft.com/office/drawing/2014/main" id="{9753A262-E233-496C-ACA6-3BEF653DF1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br>
              <a:rPr lang="de-DE" dirty="0"/>
            </a:br>
            <a:r>
              <a:rPr lang="de-DE" dirty="0"/>
              <a:t>Üben macht gescheit!</a:t>
            </a:r>
            <a:br>
              <a:rPr lang="de-DE" dirty="0"/>
            </a:br>
            <a:endParaRPr lang="de-DE" dirty="0"/>
          </a:p>
        </p:txBody>
      </p:sp>
      <p:pic>
        <p:nvPicPr>
          <p:cNvPr id="5" name="Grafik 4" descr="Smiley böse.png">
            <a:extLst>
              <a:ext uri="{FF2B5EF4-FFF2-40B4-BE49-F238E27FC236}">
                <a16:creationId xmlns:a16="http://schemas.microsoft.com/office/drawing/2014/main" id="{C3B74816-1DC8-4B66-8267-467236EA92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25" y="1819017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5" descr="Smiley gut.png">
            <a:extLst>
              <a:ext uri="{FF2B5EF4-FFF2-40B4-BE49-F238E27FC236}">
                <a16:creationId xmlns:a16="http://schemas.microsoft.com/office/drawing/2014/main" id="{2BCA1452-24A8-4E51-B238-5F31002382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1712655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990CC6E-D00B-4C80-947B-0892B2C1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9411" y="3873242"/>
            <a:ext cx="747352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Hurra, wieder</a:t>
            </a:r>
            <a:r>
              <a:rPr kumimoji="0" lang="de-DE" altLang="de-DE" sz="4000" b="0" i="0" u="none" strike="noStrike" kern="120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ein Stück weiter!</a:t>
            </a:r>
            <a:endParaRPr kumimoji="0" lang="de-DE" altLang="de-DE" sz="4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665C8CE-C982-4138-AA15-5F36678A3663}"/>
              </a:ext>
            </a:extLst>
          </p:cNvPr>
          <p:cNvSpPr txBox="1"/>
          <p:nvPr/>
        </p:nvSpPr>
        <p:spPr>
          <a:xfrm>
            <a:off x="190500" y="6724134"/>
            <a:ext cx="436529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C:\Users\Master\OneDrive\AA - Übungen\Verschiedene Deutsch-Übungen\Nomen mit mehr als einem Artikel.pptx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137329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990</Words>
  <Application>Microsoft Office PowerPoint</Application>
  <PresentationFormat>Breitbild</PresentationFormat>
  <Paragraphs>135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7</vt:i4>
      </vt:variant>
    </vt:vector>
  </HeadingPairs>
  <TitlesOfParts>
    <vt:vector size="17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Setze die richtigen Nomen ein! Klick auf das passende Wort rechts! Dann auf „WEITER“!</vt:lpstr>
      <vt:lpstr>Setze die richtigen Nomen ein! Klick auf das passende Wort rechts! Dann auf „WEITER“!</vt:lpstr>
      <vt:lpstr>Setze die richtigen Nomen ein! Klick auf das passende Wort rechts! Dann auf „WEITER“!</vt:lpstr>
      <vt:lpstr>Setze die richtigen Nomen ein! Klick auf das passende Wort rechts! Dann auf „WEITER“!</vt:lpstr>
      <vt:lpstr>Setze die richtigen Nomen ein! Klick auf das passende Wort rechts! Dann auf „WEITER“!</vt:lpstr>
      <vt:lpstr> Üben macht gescheit!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1554</cp:revision>
  <dcterms:created xsi:type="dcterms:W3CDTF">2012-08-26T07:44:46Z</dcterms:created>
  <dcterms:modified xsi:type="dcterms:W3CDTF">2020-05-18T06:58:29Z</dcterms:modified>
</cp:coreProperties>
</file>