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4"/>
  </p:notesMasterIdLst>
  <p:sldIdLst>
    <p:sldId id="797" r:id="rId8"/>
    <p:sldId id="637" r:id="rId9"/>
    <p:sldId id="802" r:id="rId10"/>
    <p:sldId id="811" r:id="rId11"/>
    <p:sldId id="804" r:id="rId12"/>
    <p:sldId id="806" r:id="rId13"/>
  </p:sldIdLst>
  <p:sldSz cx="12192000" cy="6858000"/>
  <p:notesSz cx="6742113" cy="98758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1" userDrawn="1">
          <p15:clr>
            <a:srgbClr val="A4A3A4"/>
          </p15:clr>
        </p15:guide>
        <p15:guide id="2" pos="2123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4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692882B-2431-40CA-A6B4-151878987E8F}" v="1" dt="2024-04-24T11:03:47.84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61" autoAdjust="0"/>
    <p:restoredTop sz="94073" autoAdjust="0"/>
  </p:normalViewPr>
  <p:slideViewPr>
    <p:cSldViewPr>
      <p:cViewPr varScale="1">
        <p:scale>
          <a:sx n="106" d="100"/>
          <a:sy n="106" d="100"/>
        </p:scale>
        <p:origin x="738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11"/>
        <p:guide pos="212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microsoft.com/office/2015/10/relationships/revisionInfo" Target="revisionInfo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commentAuthors" Target="commentAuthors.xml"/><Relationship Id="rId10" Type="http://schemas.openxmlformats.org/officeDocument/2006/relationships/slide" Target="slides/slide3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81291758-67FE-4A82-A834-F11BDEC6058D}"/>
    <pc:docChg chg="custSel delSld modSld sldOrd">
      <pc:chgData name="Siegbert Rudolph" userId="2af4d44886c067cc" providerId="LiveId" clId="{81291758-67FE-4A82-A834-F11BDEC6058D}" dt="2021-08-30T07:50:13.674" v="47"/>
      <pc:docMkLst>
        <pc:docMk/>
      </pc:docMkLst>
      <pc:sldChg chg="addSp delSp modSp mod">
        <pc:chgData name="Siegbert Rudolph" userId="2af4d44886c067cc" providerId="LiveId" clId="{81291758-67FE-4A82-A834-F11BDEC6058D}" dt="2021-08-30T07:50:02.770" v="43"/>
        <pc:sldMkLst>
          <pc:docMk/>
          <pc:sldMk cId="243051450" sldId="637"/>
        </pc:sldMkLst>
        <pc:spChg chg="del">
          <ac:chgData name="Siegbert Rudolph" userId="2af4d44886c067cc" providerId="LiveId" clId="{81291758-67FE-4A82-A834-F11BDEC6058D}" dt="2021-08-30T07:49:14.031" v="13" actId="478"/>
          <ac:spMkLst>
            <pc:docMk/>
            <pc:sldMk cId="243051450" sldId="637"/>
            <ac:spMk id="2" creationId="{242D4CAD-2C7D-496E-AA69-9C2DF89E18BB}"/>
          </ac:spMkLst>
        </pc:spChg>
        <pc:spChg chg="mod">
          <ac:chgData name="Siegbert Rudolph" userId="2af4d44886c067cc" providerId="LiveId" clId="{81291758-67FE-4A82-A834-F11BDEC6058D}" dt="2021-08-30T07:49:14.046" v="18" actId="1076"/>
          <ac:spMkLst>
            <pc:docMk/>
            <pc:sldMk cId="243051450" sldId="637"/>
            <ac:spMk id="3" creationId="{490AF9BE-5FC8-4CCC-AB72-D8E7C89A48C3}"/>
          </ac:spMkLst>
        </pc:spChg>
        <pc:spChg chg="add mod">
          <ac:chgData name="Siegbert Rudolph" userId="2af4d44886c067cc" providerId="LiveId" clId="{81291758-67FE-4A82-A834-F11BDEC6058D}" dt="2021-08-30T07:50:02.770" v="43"/>
          <ac:spMkLst>
            <pc:docMk/>
            <pc:sldMk cId="243051450" sldId="637"/>
            <ac:spMk id="44" creationId="{B62A59E5-2561-41AE-8D30-59239283F57C}"/>
          </ac:spMkLst>
        </pc:spChg>
      </pc:sldChg>
      <pc:sldChg chg="del">
        <pc:chgData name="Siegbert Rudolph" userId="2af4d44886c067cc" providerId="LiveId" clId="{81291758-67FE-4A82-A834-F11BDEC6058D}" dt="2021-08-30T07:46:07.162" v="2" actId="47"/>
        <pc:sldMkLst>
          <pc:docMk/>
          <pc:sldMk cId="0" sldId="696"/>
        </pc:sldMkLst>
      </pc:sldChg>
      <pc:sldChg chg="del">
        <pc:chgData name="Siegbert Rudolph" userId="2af4d44886c067cc" providerId="LiveId" clId="{81291758-67FE-4A82-A834-F11BDEC6058D}" dt="2021-08-30T07:46:09.005" v="3" actId="47"/>
        <pc:sldMkLst>
          <pc:docMk/>
          <pc:sldMk cId="1024200633" sldId="748"/>
        </pc:sldMkLst>
      </pc:sldChg>
      <pc:sldChg chg="delSp modSp mod ord">
        <pc:chgData name="Siegbert Rudolph" userId="2af4d44886c067cc" providerId="LiveId" clId="{81291758-67FE-4A82-A834-F11BDEC6058D}" dt="2021-08-30T07:49:14.031" v="12" actId="1076"/>
        <pc:sldMkLst>
          <pc:docMk/>
          <pc:sldMk cId="555502012" sldId="797"/>
        </pc:sldMkLst>
        <pc:spChg chg="del">
          <ac:chgData name="Siegbert Rudolph" userId="2af4d44886c067cc" providerId="LiveId" clId="{81291758-67FE-4A82-A834-F11BDEC6058D}" dt="2021-08-30T07:49:14.031" v="7" actId="478"/>
          <ac:spMkLst>
            <pc:docMk/>
            <pc:sldMk cId="555502012" sldId="797"/>
            <ac:spMk id="2" creationId="{7736624A-17E4-4510-BEA6-9FD1A744E99B}"/>
          </ac:spMkLst>
        </pc:spChg>
        <pc:spChg chg="mod">
          <ac:chgData name="Siegbert Rudolph" userId="2af4d44886c067cc" providerId="LiveId" clId="{81291758-67FE-4A82-A834-F11BDEC6058D}" dt="2021-08-30T07:49:14.031" v="12" actId="1076"/>
          <ac:spMkLst>
            <pc:docMk/>
            <pc:sldMk cId="555502012" sldId="797"/>
            <ac:spMk id="6" creationId="{CB7FF314-DD28-4CBA-85D2-6BE4A101CEF7}"/>
          </ac:spMkLst>
        </pc:spChg>
      </pc:sldChg>
      <pc:sldChg chg="addSp delSp modSp mod">
        <pc:chgData name="Siegbert Rudolph" userId="2af4d44886c067cc" providerId="LiveId" clId="{81291758-67FE-4A82-A834-F11BDEC6058D}" dt="2021-08-30T07:50:05.004" v="44"/>
        <pc:sldMkLst>
          <pc:docMk/>
          <pc:sldMk cId="579901163" sldId="802"/>
        </pc:sldMkLst>
        <pc:spChg chg="del">
          <ac:chgData name="Siegbert Rudolph" userId="2af4d44886c067cc" providerId="LiveId" clId="{81291758-67FE-4A82-A834-F11BDEC6058D}" dt="2021-08-30T07:49:14.046" v="19" actId="478"/>
          <ac:spMkLst>
            <pc:docMk/>
            <pc:sldMk cId="579901163" sldId="802"/>
            <ac:spMk id="2" creationId="{7F52DB96-2FF5-42E5-99FB-5C4D14EB198D}"/>
          </ac:spMkLst>
        </pc:spChg>
        <pc:spChg chg="mod">
          <ac:chgData name="Siegbert Rudolph" userId="2af4d44886c067cc" providerId="LiveId" clId="{81291758-67FE-4A82-A834-F11BDEC6058D}" dt="2021-08-30T07:49:14.046" v="24" actId="1076"/>
          <ac:spMkLst>
            <pc:docMk/>
            <pc:sldMk cId="579901163" sldId="802"/>
            <ac:spMk id="4" creationId="{AF763C15-910D-46B9-B36E-FEE3204EC46A}"/>
          </ac:spMkLst>
        </pc:spChg>
        <pc:spChg chg="add mod">
          <ac:chgData name="Siegbert Rudolph" userId="2af4d44886c067cc" providerId="LiveId" clId="{81291758-67FE-4A82-A834-F11BDEC6058D}" dt="2021-08-30T07:50:05.004" v="44"/>
          <ac:spMkLst>
            <pc:docMk/>
            <pc:sldMk cId="579901163" sldId="802"/>
            <ac:spMk id="33" creationId="{65A54F26-677F-4C63-A920-A1316F58066F}"/>
          </ac:spMkLst>
        </pc:spChg>
      </pc:sldChg>
      <pc:sldChg chg="addSp delSp modSp mod">
        <pc:chgData name="Siegbert Rudolph" userId="2af4d44886c067cc" providerId="LiveId" clId="{81291758-67FE-4A82-A834-F11BDEC6058D}" dt="2021-08-30T07:50:11.533" v="46"/>
        <pc:sldMkLst>
          <pc:docMk/>
          <pc:sldMk cId="3650822436" sldId="804"/>
        </pc:sldMkLst>
        <pc:spChg chg="del">
          <ac:chgData name="Siegbert Rudolph" userId="2af4d44886c067cc" providerId="LiveId" clId="{81291758-67FE-4A82-A834-F11BDEC6058D}" dt="2021-08-30T07:49:14.046" v="31" actId="478"/>
          <ac:spMkLst>
            <pc:docMk/>
            <pc:sldMk cId="3650822436" sldId="804"/>
            <ac:spMk id="2" creationId="{44FC1EB1-9AC3-4FDC-BF92-481F0F2EA8B5}"/>
          </ac:spMkLst>
        </pc:spChg>
        <pc:spChg chg="mod">
          <ac:chgData name="Siegbert Rudolph" userId="2af4d44886c067cc" providerId="LiveId" clId="{81291758-67FE-4A82-A834-F11BDEC6058D}" dt="2021-08-30T07:49:14.062" v="36" actId="1076"/>
          <ac:spMkLst>
            <pc:docMk/>
            <pc:sldMk cId="3650822436" sldId="804"/>
            <ac:spMk id="4" creationId="{933EAFB5-DBE1-436B-AF2B-7C667FA40C37}"/>
          </ac:spMkLst>
        </pc:spChg>
        <pc:spChg chg="add mod">
          <ac:chgData name="Siegbert Rudolph" userId="2af4d44886c067cc" providerId="LiveId" clId="{81291758-67FE-4A82-A834-F11BDEC6058D}" dt="2021-08-30T07:50:11.533" v="46"/>
          <ac:spMkLst>
            <pc:docMk/>
            <pc:sldMk cId="3650822436" sldId="804"/>
            <ac:spMk id="16" creationId="{1837EAF7-A54F-4FB9-A3ED-0F6C8F2C34E6}"/>
          </ac:spMkLst>
        </pc:spChg>
      </pc:sldChg>
      <pc:sldChg chg="addSp delSp modSp mod">
        <pc:chgData name="Siegbert Rudolph" userId="2af4d44886c067cc" providerId="LiveId" clId="{81291758-67FE-4A82-A834-F11BDEC6058D}" dt="2021-08-30T07:50:13.674" v="47"/>
        <pc:sldMkLst>
          <pc:docMk/>
          <pc:sldMk cId="2925964597" sldId="806"/>
        </pc:sldMkLst>
        <pc:spChg chg="del">
          <ac:chgData name="Siegbert Rudolph" userId="2af4d44886c067cc" providerId="LiveId" clId="{81291758-67FE-4A82-A834-F11BDEC6058D}" dt="2021-08-30T07:49:14.062" v="37" actId="478"/>
          <ac:spMkLst>
            <pc:docMk/>
            <pc:sldMk cId="2925964597" sldId="806"/>
            <ac:spMk id="2" creationId="{95ADE35B-7342-46A8-988E-7ECAA64516FB}"/>
          </ac:spMkLst>
        </pc:spChg>
        <pc:spChg chg="mod">
          <ac:chgData name="Siegbert Rudolph" userId="2af4d44886c067cc" providerId="LiveId" clId="{81291758-67FE-4A82-A834-F11BDEC6058D}" dt="2021-08-30T07:49:14.062" v="42" actId="1076"/>
          <ac:spMkLst>
            <pc:docMk/>
            <pc:sldMk cId="2925964597" sldId="806"/>
            <ac:spMk id="3" creationId="{39250859-557A-4608-82E1-AD0ABE1C161F}"/>
          </ac:spMkLst>
        </pc:spChg>
        <pc:spChg chg="add mod">
          <ac:chgData name="Siegbert Rudolph" userId="2af4d44886c067cc" providerId="LiveId" clId="{81291758-67FE-4A82-A834-F11BDEC6058D}" dt="2021-08-30T07:50:13.674" v="47"/>
          <ac:spMkLst>
            <pc:docMk/>
            <pc:sldMk cId="2925964597" sldId="806"/>
            <ac:spMk id="11" creationId="{8BCDA648-952A-441E-8588-64E930D4072C}"/>
          </ac:spMkLst>
        </pc:spChg>
      </pc:sldChg>
      <pc:sldChg chg="del">
        <pc:chgData name="Siegbert Rudolph" userId="2af4d44886c067cc" providerId="LiveId" clId="{81291758-67FE-4A82-A834-F11BDEC6058D}" dt="2021-08-30T07:46:10.771" v="4" actId="47"/>
        <pc:sldMkLst>
          <pc:docMk/>
          <pc:sldMk cId="2613346021" sldId="810"/>
        </pc:sldMkLst>
      </pc:sldChg>
      <pc:sldChg chg="addSp delSp modSp mod">
        <pc:chgData name="Siegbert Rudolph" userId="2af4d44886c067cc" providerId="LiveId" clId="{81291758-67FE-4A82-A834-F11BDEC6058D}" dt="2021-08-30T07:50:06.894" v="45"/>
        <pc:sldMkLst>
          <pc:docMk/>
          <pc:sldMk cId="2807149582" sldId="811"/>
        </pc:sldMkLst>
        <pc:spChg chg="del">
          <ac:chgData name="Siegbert Rudolph" userId="2af4d44886c067cc" providerId="LiveId" clId="{81291758-67FE-4A82-A834-F11BDEC6058D}" dt="2021-08-30T07:49:14.046" v="25" actId="478"/>
          <ac:spMkLst>
            <pc:docMk/>
            <pc:sldMk cId="2807149582" sldId="811"/>
            <ac:spMk id="2" creationId="{C6627A51-C79D-4C54-93C4-C9862BDB0E58}"/>
          </ac:spMkLst>
        </pc:spChg>
        <pc:spChg chg="mod">
          <ac:chgData name="Siegbert Rudolph" userId="2af4d44886c067cc" providerId="LiveId" clId="{81291758-67FE-4A82-A834-F11BDEC6058D}" dt="2021-08-30T07:49:14.046" v="30" actId="1076"/>
          <ac:spMkLst>
            <pc:docMk/>
            <pc:sldMk cId="2807149582" sldId="811"/>
            <ac:spMk id="4" creationId="{FF590B49-BB0E-4D07-B40D-23DEA03A66B1}"/>
          </ac:spMkLst>
        </pc:spChg>
        <pc:spChg chg="add mod">
          <ac:chgData name="Siegbert Rudolph" userId="2af4d44886c067cc" providerId="LiveId" clId="{81291758-67FE-4A82-A834-F11BDEC6058D}" dt="2021-08-30T07:50:06.894" v="45"/>
          <ac:spMkLst>
            <pc:docMk/>
            <pc:sldMk cId="2807149582" sldId="811"/>
            <ac:spMk id="33" creationId="{16FE2460-0F45-45CC-B75C-69E099641514}"/>
          </ac:spMkLst>
        </pc:spChg>
      </pc:sldChg>
      <pc:sldChg chg="del">
        <pc:chgData name="Siegbert Rudolph" userId="2af4d44886c067cc" providerId="LiveId" clId="{81291758-67FE-4A82-A834-F11BDEC6058D}" dt="2021-08-30T07:46:12.676" v="5" actId="47"/>
        <pc:sldMkLst>
          <pc:docMk/>
          <pc:sldMk cId="2422449008" sldId="812"/>
        </pc:sldMkLst>
      </pc:sldChg>
      <pc:sldChg chg="del">
        <pc:chgData name="Siegbert Rudolph" userId="2af4d44886c067cc" providerId="LiveId" clId="{81291758-67FE-4A82-A834-F11BDEC6058D}" dt="2021-08-30T07:46:14.129" v="6" actId="47"/>
        <pc:sldMkLst>
          <pc:docMk/>
          <pc:sldMk cId="594765344" sldId="813"/>
        </pc:sldMkLst>
      </pc:sldChg>
    </pc:docChg>
  </pc:docChgLst>
  <pc:docChgLst>
    <pc:chgData name="Siegbert Rudolph" userId="2af4d44886c067cc" providerId="LiveId" clId="{D692882B-2431-40CA-A6B4-151878987E8F}"/>
    <pc:docChg chg="modNotesMaster">
      <pc:chgData name="Siegbert Rudolph" userId="2af4d44886c067cc" providerId="LiveId" clId="{D692882B-2431-40CA-A6B4-151878987E8F}" dt="2024-04-24T11:03:47.842" v="0"/>
      <pc:docMkLst>
        <pc:docMk/>
      </pc:docMkLst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962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8018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22" tIns="45761" rIns="91522" bIns="45761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9994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9620" y="9379994"/>
            <a:ext cx="2920887" cy="494266"/>
          </a:xfrm>
          <a:prstGeom prst="rect">
            <a:avLst/>
          </a:prstGeom>
        </p:spPr>
        <p:txBody>
          <a:bodyPr vert="horz" wrap="square" lIns="91522" tIns="45761" rIns="91522" bIns="4576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88664C8-88EF-4E1C-A292-989A2BF1F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004C5FC2-4175-4F7B-9B32-EDAD6EB47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109" y="92733"/>
            <a:ext cx="10515600" cy="434312"/>
          </a:xfrm>
        </p:spPr>
        <p:txBody>
          <a:bodyPr/>
          <a:lstStyle/>
          <a:p>
            <a:br>
              <a:rPr lang="de-DE" dirty="0"/>
            </a:br>
            <a:r>
              <a:rPr lang="de-DE" b="1" dirty="0"/>
              <a:t>Auslautverlängerung </a:t>
            </a:r>
            <a:br>
              <a:rPr lang="de-DE" b="1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Name: _______________________</a:t>
            </a:r>
            <a:br>
              <a:rPr lang="de-DE" dirty="0"/>
            </a:br>
            <a:br>
              <a:rPr lang="de-DE" dirty="0"/>
            </a:br>
            <a:r>
              <a:rPr lang="de-DE" dirty="0"/>
              <a:t>Klasse: ______</a:t>
            </a:r>
            <a:br>
              <a:rPr lang="de-DE" dirty="0"/>
            </a:br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D22D77BC-3FD3-4075-80F1-D136A90BCCEC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CB7FF314-DD28-4CBA-85D2-6BE4A101CEF7}"/>
              </a:ext>
            </a:extLst>
          </p:cNvPr>
          <p:cNvSpPr txBox="1"/>
          <p:nvPr/>
        </p:nvSpPr>
        <p:spPr>
          <a:xfrm>
            <a:off x="190500" y="6724134"/>
            <a:ext cx="5344733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Übungen\Rechtschreibförderung\Auslautverlängerung\Auslautverlängerung 01 Grundlage - Arbeitsblätter.pptx - Seite 1</a:t>
            </a:r>
          </a:p>
        </p:txBody>
      </p:sp>
    </p:spTree>
    <p:extLst>
      <p:ext uri="{BB962C8B-B14F-4D97-AF65-F5344CB8AC3E}">
        <p14:creationId xmlns:p14="http://schemas.microsoft.com/office/powerpoint/2010/main" val="555502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 descr="Männchen mit Ausrufezeichen.png">
            <a:extLst>
              <a:ext uri="{FF2B5EF4-FFF2-40B4-BE49-F238E27FC236}">
                <a16:creationId xmlns:a16="http://schemas.microsoft.com/office/drawing/2014/main" id="{0228940F-312F-43E6-B32B-A5D0B1E3A64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10522" y="3614928"/>
            <a:ext cx="1846118" cy="2777345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94888230-882C-4C4D-AFC6-F41F111A7D92}"/>
              </a:ext>
            </a:extLst>
          </p:cNvPr>
          <p:cNvSpPr txBox="1"/>
          <p:nvPr/>
        </p:nvSpPr>
        <p:spPr>
          <a:xfrm>
            <a:off x="6801033" y="1291594"/>
            <a:ext cx="526787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Bei Wörtern, die auf </a:t>
            </a:r>
            <a:r>
              <a:rPr kumimoji="0" 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b</a:t>
            </a:r>
            <a:r>
              <a:rPr kumimoji="0" lang="de-DE" sz="22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, 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</a:t>
            </a:r>
            <a:r>
              <a:rPr kumimoji="0" lang="de-DE" sz="22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, oder 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</a:t>
            </a:r>
            <a:r>
              <a:rPr kumimoji="0" lang="de-DE" sz="22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enden,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kann man nicht genau hören,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 ob der letzte Buchstabe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ein 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p</a:t>
            </a:r>
            <a:r>
              <a:rPr lang="de-DE" sz="2200" kern="0" dirty="0">
                <a:latin typeface="Trebuchet MS" pitchFamily="34" charset="0"/>
              </a:rPr>
              <a:t>, 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t</a:t>
            </a:r>
            <a:r>
              <a:rPr lang="de-DE" sz="2200" kern="0" dirty="0">
                <a:latin typeface="Trebuchet MS" pitchFamily="34" charset="0"/>
              </a:rPr>
              <a:t>, oder 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k</a:t>
            </a:r>
            <a:r>
              <a:rPr lang="de-DE" sz="2200" kern="0" dirty="0">
                <a:latin typeface="Trebuchet MS" pitchFamily="34" charset="0"/>
              </a:rPr>
              <a:t> sein müsste.</a:t>
            </a:r>
            <a:endParaRPr kumimoji="0" lang="de-DE" sz="22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2B546E9D-2F13-4435-98E1-7BE9F36BA67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368" y="1633473"/>
            <a:ext cx="1211949" cy="1534611"/>
          </a:xfrm>
          <a:prstGeom prst="rect">
            <a:avLst/>
          </a:prstGeom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DF800878-4A4A-4EFE-AADD-2CD377705D4F}"/>
              </a:ext>
            </a:extLst>
          </p:cNvPr>
          <p:cNvSpPr txBox="1"/>
          <p:nvPr/>
        </p:nvSpPr>
        <p:spPr>
          <a:xfrm>
            <a:off x="2135560" y="2355809"/>
            <a:ext cx="251863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Hun</a:t>
            </a:r>
            <a:r>
              <a:rPr lang="de-DE" sz="2200" b="1" kern="0" dirty="0">
                <a:latin typeface="Trebuchet MS" pitchFamily="34" charset="0"/>
              </a:rPr>
              <a:t>d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  oder   </a:t>
            </a:r>
            <a:r>
              <a:rPr lang="de-DE" sz="2200" kern="0" dirty="0" err="1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Hun</a:t>
            </a:r>
            <a:r>
              <a:rPr lang="de-DE" sz="2200" b="1" kern="0" dirty="0" err="1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t</a:t>
            </a:r>
            <a:endParaRPr lang="de-DE" sz="2200" b="1" kern="0" dirty="0">
              <a:solidFill>
                <a:schemeClr val="bg1">
                  <a:lumMod val="75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4F18C172-1144-4FA6-938D-64EB0A5051F0}"/>
              </a:ext>
            </a:extLst>
          </p:cNvPr>
          <p:cNvSpPr/>
          <p:nvPr/>
        </p:nvSpPr>
        <p:spPr>
          <a:xfrm>
            <a:off x="3855024" y="940670"/>
            <a:ext cx="2897930" cy="38612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A1DF51B3-4444-4795-AFFB-2F544E3989C7}"/>
              </a:ext>
            </a:extLst>
          </p:cNvPr>
          <p:cNvSpPr/>
          <p:nvPr/>
        </p:nvSpPr>
        <p:spPr>
          <a:xfrm>
            <a:off x="539552" y="3229286"/>
            <a:ext cx="1512168" cy="38564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4" name="Sprechblase: rechteckig mit abgerundeten Ecken 23">
            <a:extLst>
              <a:ext uri="{FF2B5EF4-FFF2-40B4-BE49-F238E27FC236}">
                <a16:creationId xmlns:a16="http://schemas.microsoft.com/office/drawing/2014/main" id="{C57F7FE0-D377-4C12-A48A-38EFE84BEE28}"/>
              </a:ext>
            </a:extLst>
          </p:cNvPr>
          <p:cNvSpPr/>
          <p:nvPr/>
        </p:nvSpPr>
        <p:spPr>
          <a:xfrm>
            <a:off x="6672064" y="1283787"/>
            <a:ext cx="5385185" cy="1465355"/>
          </a:xfrm>
          <a:prstGeom prst="wedgeRoundRectCallout">
            <a:avLst>
              <a:gd name="adj1" fmla="val 19107"/>
              <a:gd name="adj2" fmla="val 123387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84D90709-01C4-410A-8055-D9176605C9C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029" t="15703" r="9163" b="15522"/>
          <a:stretch/>
        </p:blipFill>
        <p:spPr>
          <a:xfrm>
            <a:off x="260026" y="4619360"/>
            <a:ext cx="1774684" cy="1473936"/>
          </a:xfrm>
          <a:prstGeom prst="rect">
            <a:avLst/>
          </a:prstGeom>
        </p:spPr>
      </p:pic>
      <p:sp>
        <p:nvSpPr>
          <p:cNvPr id="27" name="Textfeld 26">
            <a:extLst>
              <a:ext uri="{FF2B5EF4-FFF2-40B4-BE49-F238E27FC236}">
                <a16:creationId xmlns:a16="http://schemas.microsoft.com/office/drawing/2014/main" id="{7D196B68-91D4-414F-9F61-616F7449F711}"/>
              </a:ext>
            </a:extLst>
          </p:cNvPr>
          <p:cNvSpPr txBox="1"/>
          <p:nvPr/>
        </p:nvSpPr>
        <p:spPr>
          <a:xfrm>
            <a:off x="2135560" y="3920257"/>
            <a:ext cx="254749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Ban</a:t>
            </a:r>
            <a:r>
              <a:rPr lang="de-DE" sz="2200" b="1" kern="0" dirty="0">
                <a:latin typeface="Trebuchet MS" pitchFamily="34" charset="0"/>
              </a:rPr>
              <a:t>d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  oder   </a:t>
            </a:r>
            <a:r>
              <a:rPr lang="de-DE" sz="2200" kern="0" dirty="0" err="1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Ban</a:t>
            </a:r>
            <a:r>
              <a:rPr lang="de-DE" sz="2200" b="1" kern="0" dirty="0" err="1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t</a:t>
            </a:r>
            <a:endParaRPr lang="de-DE" sz="2200" b="1" kern="0" dirty="0">
              <a:solidFill>
                <a:schemeClr val="bg1">
                  <a:lumMod val="75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C824FF5D-10D5-41B4-8ABF-1949E4BAA0B5}"/>
              </a:ext>
            </a:extLst>
          </p:cNvPr>
          <p:cNvSpPr txBox="1"/>
          <p:nvPr/>
        </p:nvSpPr>
        <p:spPr>
          <a:xfrm>
            <a:off x="2135560" y="5470455"/>
            <a:ext cx="251703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Ste</a:t>
            </a:r>
            <a:r>
              <a:rPr lang="de-DE" sz="2200" b="1" kern="0" dirty="0">
                <a:latin typeface="Trebuchet MS" pitchFamily="34" charset="0"/>
              </a:rPr>
              <a:t>g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  oder    </a:t>
            </a:r>
            <a:r>
              <a:rPr lang="de-DE" sz="22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Ste</a:t>
            </a:r>
            <a:r>
              <a:rPr lang="de-DE" sz="2200" b="1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k</a:t>
            </a:r>
          </a:p>
        </p:txBody>
      </p:sp>
      <p:sp>
        <p:nvSpPr>
          <p:cNvPr id="29" name="Sprechblase: rechteckig mit abgerundeten Ecken 28">
            <a:extLst>
              <a:ext uri="{FF2B5EF4-FFF2-40B4-BE49-F238E27FC236}">
                <a16:creationId xmlns:a16="http://schemas.microsoft.com/office/drawing/2014/main" id="{6305D069-0DCB-4E0A-92CA-53336DDC471E}"/>
              </a:ext>
            </a:extLst>
          </p:cNvPr>
          <p:cNvSpPr/>
          <p:nvPr/>
        </p:nvSpPr>
        <p:spPr>
          <a:xfrm>
            <a:off x="3863693" y="1084796"/>
            <a:ext cx="1008172" cy="5008499"/>
          </a:xfrm>
          <a:prstGeom prst="wedgeRoundRectCallout">
            <a:avLst>
              <a:gd name="adj1" fmla="val 587182"/>
              <a:gd name="adj2" fmla="val 6762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87A1D93A-DE76-4EFD-A559-9FE3DDCCB81B}"/>
              </a:ext>
            </a:extLst>
          </p:cNvPr>
          <p:cNvSpPr txBox="1"/>
          <p:nvPr/>
        </p:nvSpPr>
        <p:spPr>
          <a:xfrm>
            <a:off x="3860049" y="1120165"/>
            <a:ext cx="101181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Man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hört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meist: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28067357-946F-4F22-BCFA-44DA9A21EF98}"/>
              </a:ext>
            </a:extLst>
          </p:cNvPr>
          <p:cNvSpPr txBox="1"/>
          <p:nvPr/>
        </p:nvSpPr>
        <p:spPr>
          <a:xfrm>
            <a:off x="6700848" y="5045084"/>
            <a:ext cx="36460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Klarheit bringt die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Verlängerung der Wörter,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die </a:t>
            </a:r>
            <a:r>
              <a:rPr kumimoji="0" lang="de-DE" sz="2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_________________</a:t>
            </a:r>
            <a:r>
              <a:rPr kumimoji="0" lang="de-DE" sz="22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!</a:t>
            </a:r>
          </a:p>
        </p:txBody>
      </p:sp>
      <p:sp>
        <p:nvSpPr>
          <p:cNvPr id="32" name="Sprechblase: rechteckig mit abgerundeten Ecken 31">
            <a:extLst>
              <a:ext uri="{FF2B5EF4-FFF2-40B4-BE49-F238E27FC236}">
                <a16:creationId xmlns:a16="http://schemas.microsoft.com/office/drawing/2014/main" id="{7A7AC07F-789C-4013-B1CC-1C41099E3E24}"/>
              </a:ext>
            </a:extLst>
          </p:cNvPr>
          <p:cNvSpPr/>
          <p:nvPr/>
        </p:nvSpPr>
        <p:spPr>
          <a:xfrm>
            <a:off x="6683837" y="5045084"/>
            <a:ext cx="3663065" cy="1192214"/>
          </a:xfrm>
          <a:prstGeom prst="wedgeRoundRectCallout">
            <a:avLst>
              <a:gd name="adj1" fmla="val 49914"/>
              <a:gd name="adj2" fmla="val -117427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3" name="Rechteck: abgerundete Ecken 32">
            <a:extLst>
              <a:ext uri="{FF2B5EF4-FFF2-40B4-BE49-F238E27FC236}">
                <a16:creationId xmlns:a16="http://schemas.microsoft.com/office/drawing/2014/main" id="{6E7CBB4A-BFCF-47D1-A49D-E2905C31F24F}"/>
              </a:ext>
            </a:extLst>
          </p:cNvPr>
          <p:cNvSpPr/>
          <p:nvPr/>
        </p:nvSpPr>
        <p:spPr>
          <a:xfrm>
            <a:off x="5000834" y="2257047"/>
            <a:ext cx="1095166" cy="3836248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980D0FCA-9C9C-4002-9A9B-79B8F840AAE2}"/>
              </a:ext>
            </a:extLst>
          </p:cNvPr>
          <p:cNvSpPr txBox="1"/>
          <p:nvPr/>
        </p:nvSpPr>
        <p:spPr>
          <a:xfrm>
            <a:off x="5174243" y="2355809"/>
            <a:ext cx="60144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????</a:t>
            </a:r>
            <a:endParaRPr lang="de-DE" sz="2200" b="1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550241F0-EC38-4BE2-8E8C-BE0EB75BF12F}"/>
              </a:ext>
            </a:extLst>
          </p:cNvPr>
          <p:cNvSpPr txBox="1"/>
          <p:nvPr/>
        </p:nvSpPr>
        <p:spPr>
          <a:xfrm>
            <a:off x="5174243" y="3920257"/>
            <a:ext cx="60144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????</a:t>
            </a:r>
            <a:endParaRPr lang="de-DE" sz="2200" b="1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F9D7E861-6247-4F4E-9170-9A46330FB56E}"/>
              </a:ext>
            </a:extLst>
          </p:cNvPr>
          <p:cNvSpPr txBox="1"/>
          <p:nvPr/>
        </p:nvSpPr>
        <p:spPr>
          <a:xfrm>
            <a:off x="5174243" y="5470455"/>
            <a:ext cx="60144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????</a:t>
            </a:r>
            <a:endParaRPr lang="de-DE" sz="2200" b="1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A0811D7D-F1E2-4AB8-AFD9-A39566258792}"/>
              </a:ext>
            </a:extLst>
          </p:cNvPr>
          <p:cNvSpPr txBox="1"/>
          <p:nvPr/>
        </p:nvSpPr>
        <p:spPr>
          <a:xfrm>
            <a:off x="5015880" y="2337936"/>
            <a:ext cx="1069524" cy="4308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8F1ED4F4-ED94-4650-A220-0C3A0B2292E3}"/>
              </a:ext>
            </a:extLst>
          </p:cNvPr>
          <p:cNvSpPr txBox="1"/>
          <p:nvPr/>
        </p:nvSpPr>
        <p:spPr>
          <a:xfrm>
            <a:off x="5015880" y="3876778"/>
            <a:ext cx="1069524" cy="4308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______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C16AEA65-F776-4DCA-BF59-64EFAE85D618}"/>
              </a:ext>
            </a:extLst>
          </p:cNvPr>
          <p:cNvSpPr txBox="1"/>
          <p:nvPr/>
        </p:nvSpPr>
        <p:spPr>
          <a:xfrm>
            <a:off x="5015880" y="5456630"/>
            <a:ext cx="1069524" cy="4308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______</a:t>
            </a:r>
          </a:p>
        </p:txBody>
      </p:sp>
      <p:pic>
        <p:nvPicPr>
          <p:cNvPr id="40" name="Grafik 39">
            <a:extLst>
              <a:ext uri="{FF2B5EF4-FFF2-40B4-BE49-F238E27FC236}">
                <a16:creationId xmlns:a16="http://schemas.microsoft.com/office/drawing/2014/main" id="{AFFA9067-FCCD-44BC-A075-9792A65C00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5944" y="3263977"/>
            <a:ext cx="1557169" cy="1059104"/>
          </a:xfrm>
          <a:prstGeom prst="rect">
            <a:avLst/>
          </a:prstGeom>
        </p:spPr>
      </p:pic>
      <p:sp>
        <p:nvSpPr>
          <p:cNvPr id="41" name="Textfeld 40">
            <a:extLst>
              <a:ext uri="{FF2B5EF4-FFF2-40B4-BE49-F238E27FC236}">
                <a16:creationId xmlns:a16="http://schemas.microsoft.com/office/drawing/2014/main" id="{448F77BA-54EE-4FD6-8C27-EBA0B6827FA3}"/>
              </a:ext>
            </a:extLst>
          </p:cNvPr>
          <p:cNvSpPr txBox="1"/>
          <p:nvPr/>
        </p:nvSpPr>
        <p:spPr>
          <a:xfrm>
            <a:off x="179512" y="1171985"/>
            <a:ext cx="142539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Beispiele:</a:t>
            </a:r>
            <a:endParaRPr lang="de-DE" sz="2200" b="1" kern="0" dirty="0">
              <a:latin typeface="Trebuchet MS" pitchFamily="34" charset="0"/>
            </a:endParaRP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46252C5D-7C19-456A-B00F-C6EDD8135481}"/>
              </a:ext>
            </a:extLst>
          </p:cNvPr>
          <p:cNvSpPr txBox="1"/>
          <p:nvPr/>
        </p:nvSpPr>
        <p:spPr>
          <a:xfrm>
            <a:off x="4962455" y="1362717"/>
            <a:ext cx="11865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Verlän</a:t>
            </a: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-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gerung</a:t>
            </a: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:</a:t>
            </a:r>
          </a:p>
        </p:txBody>
      </p:sp>
      <p:sp>
        <p:nvSpPr>
          <p:cNvPr id="42" name="Textfeld 36">
            <a:extLst>
              <a:ext uri="{FF2B5EF4-FFF2-40B4-BE49-F238E27FC236}">
                <a16:creationId xmlns:a16="http://schemas.microsoft.com/office/drawing/2014/main" id="{B1DFA963-AE7F-45E7-A927-086A5D55B6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AV 01 Einführung	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7A0137EC-F683-4D62-B24D-DB1211B1FFB1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Fülle die Lücken!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490AF9BE-5FC8-4CCC-AB72-D8E7C89A48C3}"/>
              </a:ext>
            </a:extLst>
          </p:cNvPr>
          <p:cNvSpPr txBox="1"/>
          <p:nvPr/>
        </p:nvSpPr>
        <p:spPr>
          <a:xfrm>
            <a:off x="190500" y="6724134"/>
            <a:ext cx="5344733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Übungen\Rechtschreibförderung\Auslautverlängerung\Auslautverlängerung 01 Grundlage - Arbeitsblätter.pptx - Seite 2</a:t>
            </a: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B62A59E5-2561-41AE-8D30-59239283F57C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05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57313" y="168458"/>
            <a:ext cx="2743200" cy="365125"/>
          </a:xfrm>
        </p:spPr>
        <p:txBody>
          <a:bodyPr/>
          <a:lstStyle/>
          <a:p>
            <a:fld id="{C9CD412D-C60F-4771-A1CB-FFD7B5773953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EB662910-7060-46EC-85EF-59BDA9F8A778}"/>
              </a:ext>
            </a:extLst>
          </p:cNvPr>
          <p:cNvSpPr txBox="1"/>
          <p:nvPr/>
        </p:nvSpPr>
        <p:spPr>
          <a:xfrm>
            <a:off x="184664" y="1052736"/>
            <a:ext cx="1199398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Die </a:t>
            </a:r>
            <a:r>
              <a:rPr lang="de-DE" sz="2200" b="1" kern="0" dirty="0">
                <a:latin typeface="Trebuchet MS" pitchFamily="34" charset="0"/>
              </a:rPr>
              <a:t>Auslautverlängerung</a:t>
            </a:r>
            <a:r>
              <a:rPr lang="de-DE" sz="2200" kern="0" dirty="0">
                <a:latin typeface="Trebuchet MS" pitchFamily="34" charset="0"/>
              </a:rPr>
              <a:t> braucht man bei </a:t>
            </a:r>
            <a:r>
              <a:rPr lang="de-DE" sz="2200" b="1" i="1" kern="0" dirty="0">
                <a:latin typeface="Trebuchet MS" pitchFamily="34" charset="0"/>
              </a:rPr>
              <a:t>__</a:t>
            </a:r>
            <a:r>
              <a:rPr lang="de-DE" sz="2200" kern="0" dirty="0">
                <a:latin typeface="Trebuchet MS" pitchFamily="34" charset="0"/>
              </a:rPr>
              <a:t>, __ und __, weil diese Auslaute </a:t>
            </a:r>
            <a:r>
              <a:rPr lang="de-DE" sz="2200" b="1" i="1" kern="0" dirty="0">
                <a:latin typeface="Trebuchet MS" pitchFamily="34" charset="0"/>
              </a:rPr>
              <a:t>hart</a:t>
            </a:r>
            <a:r>
              <a:rPr lang="de-DE" sz="2200" kern="0" dirty="0">
                <a:latin typeface="Trebuchet MS" pitchFamily="34" charset="0"/>
              </a:rPr>
              <a:t> klingen. 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B6CBF9FB-D981-4C84-B751-199636C6E3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267" y="1557953"/>
            <a:ext cx="841929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Bei </a:t>
            </a:r>
            <a:r>
              <a:rPr lang="de-DE" sz="2200" kern="0" dirty="0">
                <a:latin typeface="Trebuchet MS" pitchFamily="34" charset="0"/>
              </a:rPr>
              <a:t>Nomen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ist die Auslautverlängerung meist die _____________.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25DD32F4-17FB-43AA-9767-CC6381F8BEAD}"/>
              </a:ext>
            </a:extLst>
          </p:cNvPr>
          <p:cNvSpPr txBox="1"/>
          <p:nvPr/>
        </p:nvSpPr>
        <p:spPr>
          <a:xfrm>
            <a:off x="1259897" y="4919959"/>
            <a:ext cx="168187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 err="1">
                <a:solidFill>
                  <a:srgbClr val="FF0000"/>
                </a:solidFill>
                <a:latin typeface="Trebuchet MS" pitchFamily="34" charset="0"/>
              </a:rPr>
              <a:t>Masd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	Mast</a:t>
            </a: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DEB79D91-1BB4-4625-A986-A6F7B36E4573}"/>
              </a:ext>
            </a:extLst>
          </p:cNvPr>
          <p:cNvSpPr/>
          <p:nvPr/>
        </p:nvSpPr>
        <p:spPr>
          <a:xfrm>
            <a:off x="1287967" y="2024645"/>
            <a:ext cx="171522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Wort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BA922E87-9BF9-408F-BC8E-9FDEF346012D}"/>
              </a:ext>
            </a:extLst>
          </p:cNvPr>
          <p:cNvSpPr/>
          <p:nvPr/>
        </p:nvSpPr>
        <p:spPr>
          <a:xfrm>
            <a:off x="1259897" y="2938135"/>
            <a:ext cx="174599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Kint 	Kind 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745A4902-69B8-4AC3-BB1E-4CFCCE4D2D52}"/>
              </a:ext>
            </a:extLst>
          </p:cNvPr>
          <p:cNvSpPr/>
          <p:nvPr/>
        </p:nvSpPr>
        <p:spPr>
          <a:xfrm>
            <a:off x="1259897" y="5446662"/>
            <a:ext cx="179408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Laub	</a:t>
            </a:r>
            <a:r>
              <a:rPr lang="de-DE" sz="2200" kern="0" dirty="0" err="1">
                <a:solidFill>
                  <a:srgbClr val="FF0000"/>
                </a:solidFill>
                <a:latin typeface="Trebuchet MS" pitchFamily="34" charset="0"/>
              </a:rPr>
              <a:t>Laup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 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ADC81C8C-4B9B-4193-8A8D-C9BE3F391AD9}"/>
              </a:ext>
            </a:extLst>
          </p:cNvPr>
          <p:cNvSpPr/>
          <p:nvPr/>
        </p:nvSpPr>
        <p:spPr>
          <a:xfrm>
            <a:off x="1259897" y="3429000"/>
            <a:ext cx="177163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Korp	Korb 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52487A2F-EC34-4B5E-B6AF-8D4F42A86CB8}"/>
              </a:ext>
            </a:extLst>
          </p:cNvPr>
          <p:cNvSpPr/>
          <p:nvPr/>
        </p:nvSpPr>
        <p:spPr>
          <a:xfrm>
            <a:off x="1259897" y="4427169"/>
            <a:ext cx="175721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Trok	Trog 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7D9B8B0B-73EC-48A8-8559-8E9D53C8EF57}"/>
              </a:ext>
            </a:extLst>
          </p:cNvPr>
          <p:cNvSpPr/>
          <p:nvPr/>
        </p:nvSpPr>
        <p:spPr>
          <a:xfrm>
            <a:off x="1259897" y="3932659"/>
            <a:ext cx="185659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Trieb	</a:t>
            </a:r>
            <a:r>
              <a:rPr lang="de-DE" sz="2200" kern="0" dirty="0" err="1">
                <a:solidFill>
                  <a:srgbClr val="FF0000"/>
                </a:solidFill>
                <a:latin typeface="Trebuchet MS" pitchFamily="34" charset="0"/>
              </a:rPr>
              <a:t>Triep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 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6F6C5184-D935-424B-A22C-95B52E9A0F8C}"/>
              </a:ext>
            </a:extLst>
          </p:cNvPr>
          <p:cNvSpPr/>
          <p:nvPr/>
        </p:nvSpPr>
        <p:spPr>
          <a:xfrm>
            <a:off x="3751322" y="2024645"/>
            <a:ext cx="275428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Auslautverlängerung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2" name="Rechteck 91">
            <a:extLst>
              <a:ext uri="{FF2B5EF4-FFF2-40B4-BE49-F238E27FC236}">
                <a16:creationId xmlns:a16="http://schemas.microsoft.com/office/drawing/2014/main" id="{22614F7D-94A0-47D5-B865-D5E5702D6641}"/>
              </a:ext>
            </a:extLst>
          </p:cNvPr>
          <p:cNvSpPr/>
          <p:nvPr/>
        </p:nvSpPr>
        <p:spPr>
          <a:xfrm>
            <a:off x="2182520" y="2024645"/>
            <a:ext cx="719560" cy="32620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6" name="Rechteck 105">
            <a:extLst>
              <a:ext uri="{FF2B5EF4-FFF2-40B4-BE49-F238E27FC236}">
                <a16:creationId xmlns:a16="http://schemas.microsoft.com/office/drawing/2014/main" id="{DA04E5C8-C33B-4C1E-9E34-45FB1021D96F}"/>
              </a:ext>
            </a:extLst>
          </p:cNvPr>
          <p:cNvSpPr/>
          <p:nvPr/>
        </p:nvSpPr>
        <p:spPr>
          <a:xfrm>
            <a:off x="7063539" y="2024645"/>
            <a:ext cx="261802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richtige Schreibung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7" name="Rechteck 106">
            <a:extLst>
              <a:ext uri="{FF2B5EF4-FFF2-40B4-BE49-F238E27FC236}">
                <a16:creationId xmlns:a16="http://schemas.microsoft.com/office/drawing/2014/main" id="{50CC77AD-B4CA-4AA6-996F-095C0AA2895B}"/>
              </a:ext>
            </a:extLst>
          </p:cNvPr>
          <p:cNvSpPr/>
          <p:nvPr/>
        </p:nvSpPr>
        <p:spPr>
          <a:xfrm>
            <a:off x="1259897" y="2484236"/>
            <a:ext cx="171522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Land	</a:t>
            </a:r>
            <a:r>
              <a:rPr lang="de-DE" sz="2200" kern="0" dirty="0" err="1">
                <a:solidFill>
                  <a:srgbClr val="FF0000"/>
                </a:solidFill>
                <a:latin typeface="Trebuchet MS" pitchFamily="34" charset="0"/>
              </a:rPr>
              <a:t>Lant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 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27" name="Textfeld 126">
            <a:extLst>
              <a:ext uri="{FF2B5EF4-FFF2-40B4-BE49-F238E27FC236}">
                <a16:creationId xmlns:a16="http://schemas.microsoft.com/office/drawing/2014/main" id="{BED88144-750A-4DAD-BFBF-8D569CD488E4}"/>
              </a:ext>
            </a:extLst>
          </p:cNvPr>
          <p:cNvSpPr txBox="1"/>
          <p:nvPr/>
        </p:nvSpPr>
        <p:spPr>
          <a:xfrm>
            <a:off x="3720573" y="2532606"/>
            <a:ext cx="1835759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__________</a:t>
            </a:r>
          </a:p>
        </p:txBody>
      </p:sp>
      <p:sp>
        <p:nvSpPr>
          <p:cNvPr id="129" name="Textfeld 128">
            <a:extLst>
              <a:ext uri="{FF2B5EF4-FFF2-40B4-BE49-F238E27FC236}">
                <a16:creationId xmlns:a16="http://schemas.microsoft.com/office/drawing/2014/main" id="{4D78A736-8F00-400B-8297-146A1A214C0A}"/>
              </a:ext>
            </a:extLst>
          </p:cNvPr>
          <p:cNvSpPr txBox="1"/>
          <p:nvPr/>
        </p:nvSpPr>
        <p:spPr>
          <a:xfrm>
            <a:off x="7032790" y="2499361"/>
            <a:ext cx="1835759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__________</a:t>
            </a:r>
          </a:p>
        </p:txBody>
      </p:sp>
      <p:sp>
        <p:nvSpPr>
          <p:cNvPr id="131" name="Textfeld 130">
            <a:extLst>
              <a:ext uri="{FF2B5EF4-FFF2-40B4-BE49-F238E27FC236}">
                <a16:creationId xmlns:a16="http://schemas.microsoft.com/office/drawing/2014/main" id="{18AF0A40-27B2-4007-9E21-9B4A4BBA5A16}"/>
              </a:ext>
            </a:extLst>
          </p:cNvPr>
          <p:cNvSpPr txBox="1"/>
          <p:nvPr/>
        </p:nvSpPr>
        <p:spPr>
          <a:xfrm>
            <a:off x="3720573" y="2938135"/>
            <a:ext cx="1835759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__________</a:t>
            </a:r>
          </a:p>
        </p:txBody>
      </p:sp>
      <p:sp>
        <p:nvSpPr>
          <p:cNvPr id="133" name="Textfeld 132">
            <a:extLst>
              <a:ext uri="{FF2B5EF4-FFF2-40B4-BE49-F238E27FC236}">
                <a16:creationId xmlns:a16="http://schemas.microsoft.com/office/drawing/2014/main" id="{C1AC909F-01EB-4429-B9A2-5F23BDB05E8A}"/>
              </a:ext>
            </a:extLst>
          </p:cNvPr>
          <p:cNvSpPr txBox="1"/>
          <p:nvPr/>
        </p:nvSpPr>
        <p:spPr>
          <a:xfrm>
            <a:off x="7032790" y="2938135"/>
            <a:ext cx="1835759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__________</a:t>
            </a:r>
          </a:p>
        </p:txBody>
      </p:sp>
      <p:sp>
        <p:nvSpPr>
          <p:cNvPr id="135" name="Textfeld 134">
            <a:extLst>
              <a:ext uri="{FF2B5EF4-FFF2-40B4-BE49-F238E27FC236}">
                <a16:creationId xmlns:a16="http://schemas.microsoft.com/office/drawing/2014/main" id="{59ABDD7A-B550-4C5D-B390-0AC106F93CA0}"/>
              </a:ext>
            </a:extLst>
          </p:cNvPr>
          <p:cNvSpPr txBox="1"/>
          <p:nvPr/>
        </p:nvSpPr>
        <p:spPr>
          <a:xfrm>
            <a:off x="3720573" y="3429000"/>
            <a:ext cx="1835759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__________</a:t>
            </a:r>
          </a:p>
        </p:txBody>
      </p:sp>
      <p:sp>
        <p:nvSpPr>
          <p:cNvPr id="137" name="Textfeld 136">
            <a:extLst>
              <a:ext uri="{FF2B5EF4-FFF2-40B4-BE49-F238E27FC236}">
                <a16:creationId xmlns:a16="http://schemas.microsoft.com/office/drawing/2014/main" id="{BE5DAE6E-6D3C-416E-8CCE-718DB91B9CC9}"/>
              </a:ext>
            </a:extLst>
          </p:cNvPr>
          <p:cNvSpPr txBox="1"/>
          <p:nvPr/>
        </p:nvSpPr>
        <p:spPr>
          <a:xfrm>
            <a:off x="7032790" y="3429000"/>
            <a:ext cx="1835759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__________</a:t>
            </a:r>
          </a:p>
        </p:txBody>
      </p:sp>
      <p:sp>
        <p:nvSpPr>
          <p:cNvPr id="143" name="Textfeld 142">
            <a:extLst>
              <a:ext uri="{FF2B5EF4-FFF2-40B4-BE49-F238E27FC236}">
                <a16:creationId xmlns:a16="http://schemas.microsoft.com/office/drawing/2014/main" id="{2295376E-AB3B-44E5-A945-C0CC63F931AB}"/>
              </a:ext>
            </a:extLst>
          </p:cNvPr>
          <p:cNvSpPr txBox="1"/>
          <p:nvPr/>
        </p:nvSpPr>
        <p:spPr>
          <a:xfrm>
            <a:off x="3751322" y="3919865"/>
            <a:ext cx="1835759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__________</a:t>
            </a:r>
          </a:p>
        </p:txBody>
      </p:sp>
      <p:sp>
        <p:nvSpPr>
          <p:cNvPr id="145" name="Textfeld 144">
            <a:extLst>
              <a:ext uri="{FF2B5EF4-FFF2-40B4-BE49-F238E27FC236}">
                <a16:creationId xmlns:a16="http://schemas.microsoft.com/office/drawing/2014/main" id="{BD225029-BE57-4576-A58C-A060D0B0E935}"/>
              </a:ext>
            </a:extLst>
          </p:cNvPr>
          <p:cNvSpPr txBox="1"/>
          <p:nvPr/>
        </p:nvSpPr>
        <p:spPr>
          <a:xfrm>
            <a:off x="7032790" y="3932659"/>
            <a:ext cx="1835759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__________</a:t>
            </a:r>
          </a:p>
        </p:txBody>
      </p:sp>
      <p:sp>
        <p:nvSpPr>
          <p:cNvPr id="147" name="Textfeld 146">
            <a:extLst>
              <a:ext uri="{FF2B5EF4-FFF2-40B4-BE49-F238E27FC236}">
                <a16:creationId xmlns:a16="http://schemas.microsoft.com/office/drawing/2014/main" id="{1F1D324C-DA01-4EE7-8F13-B656716CFCC0}"/>
              </a:ext>
            </a:extLst>
          </p:cNvPr>
          <p:cNvSpPr txBox="1"/>
          <p:nvPr/>
        </p:nvSpPr>
        <p:spPr>
          <a:xfrm>
            <a:off x="3720573" y="4427169"/>
            <a:ext cx="1835759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__________</a:t>
            </a:r>
          </a:p>
        </p:txBody>
      </p:sp>
      <p:sp>
        <p:nvSpPr>
          <p:cNvPr id="149" name="Textfeld 148">
            <a:extLst>
              <a:ext uri="{FF2B5EF4-FFF2-40B4-BE49-F238E27FC236}">
                <a16:creationId xmlns:a16="http://schemas.microsoft.com/office/drawing/2014/main" id="{EABB6584-E02E-4F6D-AF85-CCA5B5E34756}"/>
              </a:ext>
            </a:extLst>
          </p:cNvPr>
          <p:cNvSpPr txBox="1"/>
          <p:nvPr/>
        </p:nvSpPr>
        <p:spPr>
          <a:xfrm>
            <a:off x="7032790" y="4427169"/>
            <a:ext cx="1835759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__________</a:t>
            </a:r>
          </a:p>
        </p:txBody>
      </p:sp>
      <p:sp>
        <p:nvSpPr>
          <p:cNvPr id="151" name="Textfeld 150">
            <a:extLst>
              <a:ext uri="{FF2B5EF4-FFF2-40B4-BE49-F238E27FC236}">
                <a16:creationId xmlns:a16="http://schemas.microsoft.com/office/drawing/2014/main" id="{9EEE9D91-85B4-4799-939C-2E34193E580F}"/>
              </a:ext>
            </a:extLst>
          </p:cNvPr>
          <p:cNvSpPr txBox="1"/>
          <p:nvPr/>
        </p:nvSpPr>
        <p:spPr>
          <a:xfrm>
            <a:off x="3718168" y="4919959"/>
            <a:ext cx="1835759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__________</a:t>
            </a:r>
          </a:p>
        </p:txBody>
      </p:sp>
      <p:sp>
        <p:nvSpPr>
          <p:cNvPr id="153" name="Textfeld 152">
            <a:extLst>
              <a:ext uri="{FF2B5EF4-FFF2-40B4-BE49-F238E27FC236}">
                <a16:creationId xmlns:a16="http://schemas.microsoft.com/office/drawing/2014/main" id="{61A11771-E0D0-4F33-990F-70A2CDCFBCC2}"/>
              </a:ext>
            </a:extLst>
          </p:cNvPr>
          <p:cNvSpPr txBox="1"/>
          <p:nvPr/>
        </p:nvSpPr>
        <p:spPr>
          <a:xfrm>
            <a:off x="7032790" y="4919959"/>
            <a:ext cx="1835759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__________</a:t>
            </a:r>
          </a:p>
        </p:txBody>
      </p:sp>
      <p:sp>
        <p:nvSpPr>
          <p:cNvPr id="154" name="Textfeld 153">
            <a:extLst>
              <a:ext uri="{FF2B5EF4-FFF2-40B4-BE49-F238E27FC236}">
                <a16:creationId xmlns:a16="http://schemas.microsoft.com/office/drawing/2014/main" id="{08672382-B4AC-4ABD-A486-20AEDC8EFF39}"/>
              </a:ext>
            </a:extLst>
          </p:cNvPr>
          <p:cNvSpPr txBox="1"/>
          <p:nvPr/>
        </p:nvSpPr>
        <p:spPr>
          <a:xfrm>
            <a:off x="3720573" y="5446662"/>
            <a:ext cx="183575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__________</a:t>
            </a:r>
          </a:p>
        </p:txBody>
      </p:sp>
      <p:sp>
        <p:nvSpPr>
          <p:cNvPr id="157" name="Textfeld 156">
            <a:extLst>
              <a:ext uri="{FF2B5EF4-FFF2-40B4-BE49-F238E27FC236}">
                <a16:creationId xmlns:a16="http://schemas.microsoft.com/office/drawing/2014/main" id="{DB7DDA79-4264-414E-B4CD-C577633A7821}"/>
              </a:ext>
            </a:extLst>
          </p:cNvPr>
          <p:cNvSpPr txBox="1"/>
          <p:nvPr/>
        </p:nvSpPr>
        <p:spPr>
          <a:xfrm>
            <a:off x="7032790" y="5446662"/>
            <a:ext cx="1835759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__________</a:t>
            </a:r>
          </a:p>
        </p:txBody>
      </p:sp>
      <p:sp>
        <p:nvSpPr>
          <p:cNvPr id="31" name="Textfeld 36">
            <a:extLst>
              <a:ext uri="{FF2B5EF4-FFF2-40B4-BE49-F238E27FC236}">
                <a16:creationId xmlns:a16="http://schemas.microsoft.com/office/drawing/2014/main" id="{CCBEDEF4-0479-4D96-BEEF-69C48567B2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AV 01 Beispiele	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40883C33-FACD-4D98-9FC3-1CD2AC86DC52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Fülle die Lücken!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AF763C15-910D-46B9-B36E-FEE3204EC46A}"/>
              </a:ext>
            </a:extLst>
          </p:cNvPr>
          <p:cNvSpPr txBox="1"/>
          <p:nvPr/>
        </p:nvSpPr>
        <p:spPr>
          <a:xfrm>
            <a:off x="190500" y="6724134"/>
            <a:ext cx="5344733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Übungen\Rechtschreibförderung\Auslautverlängerung\Auslautverlängerung 01 Grundlage - Arbeitsblätter.pptx - Seite 3</a:t>
            </a: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65A54F26-677F-4C63-A920-A1316F58066F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9901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57313" y="168458"/>
            <a:ext cx="2743200" cy="365125"/>
          </a:xfrm>
        </p:spPr>
        <p:txBody>
          <a:bodyPr/>
          <a:lstStyle/>
          <a:p>
            <a:fld id="{C9CD412D-C60F-4771-A1CB-FFD7B5773953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08294E21-F21C-45C8-AF87-E437A3EC5E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267" y="1269921"/>
            <a:ext cx="841929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Bei </a:t>
            </a:r>
            <a:r>
              <a:rPr lang="de-DE" sz="2200" kern="0" dirty="0">
                <a:latin typeface="Trebuchet MS" pitchFamily="34" charset="0"/>
              </a:rPr>
              <a:t>Nomen 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ist die Auslautverlängerung meist die _____________.</a:t>
            </a:r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787047FC-51B4-44E4-99EE-053C32D0BAFE}"/>
              </a:ext>
            </a:extLst>
          </p:cNvPr>
          <p:cNvSpPr/>
          <p:nvPr/>
        </p:nvSpPr>
        <p:spPr>
          <a:xfrm>
            <a:off x="1287967" y="3250339"/>
            <a:ext cx="171522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Wort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71365E1F-03F8-45CE-A1A7-4D530257706A}"/>
              </a:ext>
            </a:extLst>
          </p:cNvPr>
          <p:cNvSpPr/>
          <p:nvPr/>
        </p:nvSpPr>
        <p:spPr>
          <a:xfrm>
            <a:off x="1259897" y="4163829"/>
            <a:ext cx="150073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gab     </a:t>
            </a:r>
            <a:r>
              <a:rPr lang="de-DE" sz="2200" kern="0" dirty="0" err="1">
                <a:solidFill>
                  <a:srgbClr val="FF0000"/>
                </a:solidFill>
                <a:latin typeface="Trebuchet MS" pitchFamily="34" charset="0"/>
              </a:rPr>
              <a:t>gap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38508246-0569-4638-916E-D39EB5E516C7}"/>
              </a:ext>
            </a:extLst>
          </p:cNvPr>
          <p:cNvSpPr/>
          <p:nvPr/>
        </p:nvSpPr>
        <p:spPr>
          <a:xfrm>
            <a:off x="1259897" y="4654694"/>
            <a:ext cx="191110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fremd   </a:t>
            </a:r>
            <a:r>
              <a:rPr lang="de-DE" sz="2200" kern="0" dirty="0" err="1">
                <a:solidFill>
                  <a:srgbClr val="FF0000"/>
                </a:solidFill>
                <a:latin typeface="Trebuchet MS" pitchFamily="34" charset="0"/>
              </a:rPr>
              <a:t>fremt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63" name="Rechteck 62">
            <a:extLst>
              <a:ext uri="{FF2B5EF4-FFF2-40B4-BE49-F238E27FC236}">
                <a16:creationId xmlns:a16="http://schemas.microsoft.com/office/drawing/2014/main" id="{F2A4395E-955B-42E9-B224-2D72DF30192F}"/>
              </a:ext>
            </a:extLst>
          </p:cNvPr>
          <p:cNvSpPr/>
          <p:nvPr/>
        </p:nvSpPr>
        <p:spPr>
          <a:xfrm>
            <a:off x="1259897" y="5158353"/>
            <a:ext cx="164019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grob    </a:t>
            </a:r>
            <a:r>
              <a:rPr lang="de-DE" sz="2200" kern="0" dirty="0" err="1">
                <a:solidFill>
                  <a:srgbClr val="FF0000"/>
                </a:solidFill>
                <a:latin typeface="Trebuchet MS" pitchFamily="34" charset="0"/>
              </a:rPr>
              <a:t>grop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6F75C597-91DB-4478-B0CF-F41ADD2BFA18}"/>
              </a:ext>
            </a:extLst>
          </p:cNvPr>
          <p:cNvSpPr/>
          <p:nvPr/>
        </p:nvSpPr>
        <p:spPr>
          <a:xfrm>
            <a:off x="3951434" y="3250339"/>
            <a:ext cx="275428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Auslautverlängerung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D3396DD2-9F8B-4F7C-9CDA-866347B30896}"/>
              </a:ext>
            </a:extLst>
          </p:cNvPr>
          <p:cNvSpPr/>
          <p:nvPr/>
        </p:nvSpPr>
        <p:spPr>
          <a:xfrm>
            <a:off x="2182520" y="3250339"/>
            <a:ext cx="719560" cy="32620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7BBC9230-2BB5-4BAE-A2C2-B769D00F0199}"/>
              </a:ext>
            </a:extLst>
          </p:cNvPr>
          <p:cNvSpPr/>
          <p:nvPr/>
        </p:nvSpPr>
        <p:spPr>
          <a:xfrm>
            <a:off x="7294400" y="3250339"/>
            <a:ext cx="261802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richtige Schreibung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7" name="Rechteck 66">
            <a:extLst>
              <a:ext uri="{FF2B5EF4-FFF2-40B4-BE49-F238E27FC236}">
                <a16:creationId xmlns:a16="http://schemas.microsoft.com/office/drawing/2014/main" id="{D593A4C3-A06C-4F45-93BF-CB993AEC9058}"/>
              </a:ext>
            </a:extLst>
          </p:cNvPr>
          <p:cNvSpPr/>
          <p:nvPr/>
        </p:nvSpPr>
        <p:spPr>
          <a:xfrm>
            <a:off x="1259897" y="3709930"/>
            <a:ext cx="171522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fand    </a:t>
            </a:r>
            <a:r>
              <a:rPr lang="de-DE" sz="2200" kern="0" dirty="0" err="1">
                <a:solidFill>
                  <a:srgbClr val="FF0000"/>
                </a:solidFill>
                <a:latin typeface="Trebuchet MS" pitchFamily="34" charset="0"/>
              </a:rPr>
              <a:t>fant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314CE9FF-2ABA-4675-BF11-EE2C348F9941}"/>
              </a:ext>
            </a:extLst>
          </p:cNvPr>
          <p:cNvSpPr txBox="1"/>
          <p:nvPr/>
        </p:nvSpPr>
        <p:spPr>
          <a:xfrm>
            <a:off x="3951434" y="3766327"/>
            <a:ext cx="801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AE646196-522B-4B23-A606-50426B153DDA}"/>
              </a:ext>
            </a:extLst>
          </p:cNvPr>
          <p:cNvSpPr txBox="1"/>
          <p:nvPr/>
        </p:nvSpPr>
        <p:spPr>
          <a:xfrm>
            <a:off x="3951434" y="3758300"/>
            <a:ext cx="1835759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__________</a:t>
            </a: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7DE918E5-358E-453C-AD0C-D613C28E6029}"/>
              </a:ext>
            </a:extLst>
          </p:cNvPr>
          <p:cNvSpPr txBox="1"/>
          <p:nvPr/>
        </p:nvSpPr>
        <p:spPr>
          <a:xfrm>
            <a:off x="7263651" y="3735353"/>
            <a:ext cx="801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1AE17F58-97BB-466A-BA85-69F36B01FDDF}"/>
              </a:ext>
            </a:extLst>
          </p:cNvPr>
          <p:cNvSpPr txBox="1"/>
          <p:nvPr/>
        </p:nvSpPr>
        <p:spPr>
          <a:xfrm>
            <a:off x="7263651" y="3725055"/>
            <a:ext cx="1835759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__________</a:t>
            </a:r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id="{32A78ADC-5FFD-48D9-99B8-02E5A20D0732}"/>
              </a:ext>
            </a:extLst>
          </p:cNvPr>
          <p:cNvSpPr txBox="1"/>
          <p:nvPr/>
        </p:nvSpPr>
        <p:spPr>
          <a:xfrm>
            <a:off x="3951434" y="4163829"/>
            <a:ext cx="801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</a:p>
        </p:txBody>
      </p:sp>
      <p:sp>
        <p:nvSpPr>
          <p:cNvPr id="81" name="Textfeld 80">
            <a:extLst>
              <a:ext uri="{FF2B5EF4-FFF2-40B4-BE49-F238E27FC236}">
                <a16:creationId xmlns:a16="http://schemas.microsoft.com/office/drawing/2014/main" id="{EF3266BF-4AEA-482B-95DB-FCA485D08C05}"/>
              </a:ext>
            </a:extLst>
          </p:cNvPr>
          <p:cNvSpPr txBox="1"/>
          <p:nvPr/>
        </p:nvSpPr>
        <p:spPr>
          <a:xfrm>
            <a:off x="3951434" y="4163829"/>
            <a:ext cx="1835759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__________</a:t>
            </a:r>
          </a:p>
        </p:txBody>
      </p:sp>
      <p:sp>
        <p:nvSpPr>
          <p:cNvPr id="82" name="Textfeld 81">
            <a:extLst>
              <a:ext uri="{FF2B5EF4-FFF2-40B4-BE49-F238E27FC236}">
                <a16:creationId xmlns:a16="http://schemas.microsoft.com/office/drawing/2014/main" id="{3B673C9D-39EF-4FB0-9D4E-50351CF1AEE3}"/>
              </a:ext>
            </a:extLst>
          </p:cNvPr>
          <p:cNvSpPr txBox="1"/>
          <p:nvPr/>
        </p:nvSpPr>
        <p:spPr>
          <a:xfrm>
            <a:off x="7263651" y="4163829"/>
            <a:ext cx="801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A9B3AC26-63DD-48D9-83D9-DBD128C6BF52}"/>
              </a:ext>
            </a:extLst>
          </p:cNvPr>
          <p:cNvSpPr txBox="1"/>
          <p:nvPr/>
        </p:nvSpPr>
        <p:spPr>
          <a:xfrm>
            <a:off x="7263651" y="4163829"/>
            <a:ext cx="1835759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__________</a:t>
            </a:r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id="{257BEA7C-2A49-4B6C-9F60-64F5E36DD807}"/>
              </a:ext>
            </a:extLst>
          </p:cNvPr>
          <p:cNvSpPr txBox="1"/>
          <p:nvPr/>
        </p:nvSpPr>
        <p:spPr>
          <a:xfrm>
            <a:off x="3951434" y="4654694"/>
            <a:ext cx="801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</a:p>
        </p:txBody>
      </p:sp>
      <p:sp>
        <p:nvSpPr>
          <p:cNvPr id="85" name="Textfeld 84">
            <a:extLst>
              <a:ext uri="{FF2B5EF4-FFF2-40B4-BE49-F238E27FC236}">
                <a16:creationId xmlns:a16="http://schemas.microsoft.com/office/drawing/2014/main" id="{95E68BA7-F5B6-43C3-AF38-4B56E415D828}"/>
              </a:ext>
            </a:extLst>
          </p:cNvPr>
          <p:cNvSpPr txBox="1"/>
          <p:nvPr/>
        </p:nvSpPr>
        <p:spPr>
          <a:xfrm>
            <a:off x="3951434" y="4654694"/>
            <a:ext cx="1835759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__________</a:t>
            </a:r>
          </a:p>
        </p:txBody>
      </p:sp>
      <p:sp>
        <p:nvSpPr>
          <p:cNvPr id="86" name="Textfeld 85">
            <a:extLst>
              <a:ext uri="{FF2B5EF4-FFF2-40B4-BE49-F238E27FC236}">
                <a16:creationId xmlns:a16="http://schemas.microsoft.com/office/drawing/2014/main" id="{DE807031-8A91-46EE-9CED-2D8D68CD4F9C}"/>
              </a:ext>
            </a:extLst>
          </p:cNvPr>
          <p:cNvSpPr txBox="1"/>
          <p:nvPr/>
        </p:nvSpPr>
        <p:spPr>
          <a:xfrm>
            <a:off x="7263651" y="4654694"/>
            <a:ext cx="801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</a:p>
        </p:txBody>
      </p:sp>
      <p:sp>
        <p:nvSpPr>
          <p:cNvPr id="87" name="Textfeld 86">
            <a:extLst>
              <a:ext uri="{FF2B5EF4-FFF2-40B4-BE49-F238E27FC236}">
                <a16:creationId xmlns:a16="http://schemas.microsoft.com/office/drawing/2014/main" id="{0165E754-AD72-42CB-8804-CAFCF910B22F}"/>
              </a:ext>
            </a:extLst>
          </p:cNvPr>
          <p:cNvSpPr txBox="1"/>
          <p:nvPr/>
        </p:nvSpPr>
        <p:spPr>
          <a:xfrm>
            <a:off x="7263651" y="4654694"/>
            <a:ext cx="1835759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__________</a:t>
            </a:r>
          </a:p>
        </p:txBody>
      </p:sp>
      <p:sp>
        <p:nvSpPr>
          <p:cNvPr id="88" name="Textfeld 87">
            <a:extLst>
              <a:ext uri="{FF2B5EF4-FFF2-40B4-BE49-F238E27FC236}">
                <a16:creationId xmlns:a16="http://schemas.microsoft.com/office/drawing/2014/main" id="{F7826D14-139D-4FAD-A98F-1FEF3CE429DA}"/>
              </a:ext>
            </a:extLst>
          </p:cNvPr>
          <p:cNvSpPr txBox="1"/>
          <p:nvPr/>
        </p:nvSpPr>
        <p:spPr>
          <a:xfrm>
            <a:off x="3951434" y="5158353"/>
            <a:ext cx="801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</a:p>
        </p:txBody>
      </p:sp>
      <p:sp>
        <p:nvSpPr>
          <p:cNvPr id="89" name="Textfeld 88">
            <a:extLst>
              <a:ext uri="{FF2B5EF4-FFF2-40B4-BE49-F238E27FC236}">
                <a16:creationId xmlns:a16="http://schemas.microsoft.com/office/drawing/2014/main" id="{9464F3F9-D449-486C-942A-5276C6E469FC}"/>
              </a:ext>
            </a:extLst>
          </p:cNvPr>
          <p:cNvSpPr txBox="1"/>
          <p:nvPr/>
        </p:nvSpPr>
        <p:spPr>
          <a:xfrm>
            <a:off x="3951434" y="5145559"/>
            <a:ext cx="1835759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__________</a:t>
            </a:r>
          </a:p>
        </p:txBody>
      </p:sp>
      <p:sp>
        <p:nvSpPr>
          <p:cNvPr id="90" name="Textfeld 89">
            <a:extLst>
              <a:ext uri="{FF2B5EF4-FFF2-40B4-BE49-F238E27FC236}">
                <a16:creationId xmlns:a16="http://schemas.microsoft.com/office/drawing/2014/main" id="{35696B63-1C7B-4873-AECB-8736C72F4ADA}"/>
              </a:ext>
            </a:extLst>
          </p:cNvPr>
          <p:cNvSpPr txBox="1"/>
          <p:nvPr/>
        </p:nvSpPr>
        <p:spPr>
          <a:xfrm>
            <a:off x="7263651" y="5158353"/>
            <a:ext cx="801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id="{5218D9F7-17A0-44F2-B3E3-8F46E417E659}"/>
              </a:ext>
            </a:extLst>
          </p:cNvPr>
          <p:cNvSpPr txBox="1"/>
          <p:nvPr/>
        </p:nvSpPr>
        <p:spPr>
          <a:xfrm>
            <a:off x="7263651" y="5158353"/>
            <a:ext cx="1835759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__________</a:t>
            </a:r>
          </a:p>
        </p:txBody>
      </p:sp>
      <p:sp>
        <p:nvSpPr>
          <p:cNvPr id="109" name="Textfeld 108">
            <a:extLst>
              <a:ext uri="{FF2B5EF4-FFF2-40B4-BE49-F238E27FC236}">
                <a16:creationId xmlns:a16="http://schemas.microsoft.com/office/drawing/2014/main" id="{C8504EB8-45A9-45B0-8B01-3AE5B71187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267" y="1880091"/>
            <a:ext cx="8440131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Bei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Verben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ist die Auslautverlängerung meist die _____________.</a:t>
            </a:r>
          </a:p>
        </p:txBody>
      </p:sp>
      <p:sp>
        <p:nvSpPr>
          <p:cNvPr id="112" name="Textfeld 111">
            <a:extLst>
              <a:ext uri="{FF2B5EF4-FFF2-40B4-BE49-F238E27FC236}">
                <a16:creationId xmlns:a16="http://schemas.microsoft.com/office/drawing/2014/main" id="{232E4339-3128-439B-BF34-E0EE619BFA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2" y="2457208"/>
            <a:ext cx="8909811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Bei </a:t>
            </a:r>
            <a:r>
              <a:rPr lang="de-DE" sz="2200" kern="0" dirty="0">
                <a:solidFill>
                  <a:srgbClr val="00B050"/>
                </a:solidFill>
                <a:latin typeface="Trebuchet MS" pitchFamily="34" charset="0"/>
              </a:rPr>
              <a:t>Adjektiven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ist die Auslautverlängerung meist die _____________.</a:t>
            </a:r>
          </a:p>
        </p:txBody>
      </p:sp>
      <p:sp>
        <p:nvSpPr>
          <p:cNvPr id="31" name="Textfeld 36">
            <a:extLst>
              <a:ext uri="{FF2B5EF4-FFF2-40B4-BE49-F238E27FC236}">
                <a16:creationId xmlns:a16="http://schemas.microsoft.com/office/drawing/2014/main" id="{F9DC879C-242B-42CF-A0A0-D2E181D02B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03	AV 01 Verben und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Adjektve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54EB52B7-7FF3-4818-BD96-A044BEAA1314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Fülle die Lücken!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FF590B49-BB0E-4D07-B40D-23DEA03A66B1}"/>
              </a:ext>
            </a:extLst>
          </p:cNvPr>
          <p:cNvSpPr txBox="1"/>
          <p:nvPr/>
        </p:nvSpPr>
        <p:spPr>
          <a:xfrm>
            <a:off x="190500" y="6724134"/>
            <a:ext cx="5344733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Übungen\Rechtschreibförderung\Auslautverlängerung\Auslautverlängerung 01 Grundlage - Arbeitsblätter.pptx - Seite 4</a:t>
            </a: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16FE2460-0F45-45CC-B75C-69E099641514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7149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57313" y="168458"/>
            <a:ext cx="2743200" cy="365125"/>
          </a:xfrm>
        </p:spPr>
        <p:txBody>
          <a:bodyPr/>
          <a:lstStyle/>
          <a:p>
            <a:fld id="{C9CD412D-C60F-4771-A1CB-FFD7B5773953}" type="slidenum">
              <a:rPr lang="de-DE" smtClean="0"/>
              <a:pPr/>
              <a:t>5</a:t>
            </a:fld>
            <a:endParaRPr lang="de-DE" dirty="0"/>
          </a:p>
        </p:txBody>
      </p:sp>
      <p:pic>
        <p:nvPicPr>
          <p:cNvPr id="70" name="Grafik 69" descr="Männchen mit Ausrufezeichen.png">
            <a:extLst>
              <a:ext uri="{FF2B5EF4-FFF2-40B4-BE49-F238E27FC236}">
                <a16:creationId xmlns:a16="http://schemas.microsoft.com/office/drawing/2014/main" id="{37B06C90-21D9-4D6A-8EA2-5E66B4B48CF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27779" y="4059585"/>
            <a:ext cx="1512168" cy="2274943"/>
          </a:xfrm>
          <a:prstGeom prst="rect">
            <a:avLst/>
          </a:prstGeom>
        </p:spPr>
      </p:pic>
      <p:sp>
        <p:nvSpPr>
          <p:cNvPr id="73" name="Rechteck 72">
            <a:extLst>
              <a:ext uri="{FF2B5EF4-FFF2-40B4-BE49-F238E27FC236}">
                <a16:creationId xmlns:a16="http://schemas.microsoft.com/office/drawing/2014/main" id="{9F3A4B9D-05D1-4519-BD89-282C67CC48BE}"/>
              </a:ext>
            </a:extLst>
          </p:cNvPr>
          <p:cNvSpPr/>
          <p:nvPr/>
        </p:nvSpPr>
        <p:spPr>
          <a:xfrm>
            <a:off x="1259897" y="1281554"/>
            <a:ext cx="141577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Rad    Rat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06105883-F89D-4D3C-AF31-35AFE6FC9072}"/>
              </a:ext>
            </a:extLst>
          </p:cNvPr>
          <p:cNvSpPr txBox="1"/>
          <p:nvPr/>
        </p:nvSpPr>
        <p:spPr>
          <a:xfrm>
            <a:off x="3951434" y="1281554"/>
            <a:ext cx="801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41156349-05A5-4308-A685-8EBBAD96795B}"/>
              </a:ext>
            </a:extLst>
          </p:cNvPr>
          <p:cNvSpPr txBox="1"/>
          <p:nvPr/>
        </p:nvSpPr>
        <p:spPr>
          <a:xfrm>
            <a:off x="3951434" y="1268760"/>
            <a:ext cx="2826415" cy="95410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Ableitung von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200" b="1" kern="0" dirty="0">
              <a:latin typeface="Trebuchet MS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________________</a:t>
            </a:r>
          </a:p>
        </p:txBody>
      </p:sp>
      <p:pic>
        <p:nvPicPr>
          <p:cNvPr id="78" name="Grafik 77">
            <a:extLst>
              <a:ext uri="{FF2B5EF4-FFF2-40B4-BE49-F238E27FC236}">
                <a16:creationId xmlns:a16="http://schemas.microsoft.com/office/drawing/2014/main" id="{3D816CD6-2697-4F69-8196-2680540DE47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5" t="20081" r="7925" b="20431"/>
          <a:stretch/>
        </p:blipFill>
        <p:spPr>
          <a:xfrm>
            <a:off x="3979776" y="2495156"/>
            <a:ext cx="1467423" cy="1011307"/>
          </a:xfrm>
          <a:prstGeom prst="rect">
            <a:avLst/>
          </a:prstGeom>
        </p:spPr>
      </p:pic>
      <p:sp>
        <p:nvSpPr>
          <p:cNvPr id="79" name="Textfeld 78">
            <a:extLst>
              <a:ext uri="{FF2B5EF4-FFF2-40B4-BE49-F238E27FC236}">
                <a16:creationId xmlns:a16="http://schemas.microsoft.com/office/drawing/2014/main" id="{19F2F7D3-D575-4A9A-8CC3-CBFD9573ED95}"/>
              </a:ext>
            </a:extLst>
          </p:cNvPr>
          <p:cNvSpPr txBox="1"/>
          <p:nvPr/>
        </p:nvSpPr>
        <p:spPr>
          <a:xfrm>
            <a:off x="7179691" y="2552356"/>
            <a:ext cx="1505540" cy="954107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800" b="1" i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Hinweis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800" b="1" i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Tipp</a:t>
            </a:r>
          </a:p>
        </p:txBody>
      </p:sp>
      <p:sp>
        <p:nvSpPr>
          <p:cNvPr id="84" name="Rechteck 83">
            <a:extLst>
              <a:ext uri="{FF2B5EF4-FFF2-40B4-BE49-F238E27FC236}">
                <a16:creationId xmlns:a16="http://schemas.microsoft.com/office/drawing/2014/main" id="{AE63442D-3089-4F4A-814E-0222C8EDCAE5}"/>
              </a:ext>
            </a:extLst>
          </p:cNvPr>
          <p:cNvSpPr/>
          <p:nvPr/>
        </p:nvSpPr>
        <p:spPr>
          <a:xfrm>
            <a:off x="4221691" y="3934217"/>
            <a:ext cx="1010213" cy="43088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_____</a:t>
            </a:r>
            <a:endParaRPr lang="de-DE" sz="2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5" name="Rechteck 84">
            <a:extLst>
              <a:ext uri="{FF2B5EF4-FFF2-40B4-BE49-F238E27FC236}">
                <a16:creationId xmlns:a16="http://schemas.microsoft.com/office/drawing/2014/main" id="{9011682D-759D-4B40-8639-C8B483427C48}"/>
              </a:ext>
            </a:extLst>
          </p:cNvPr>
          <p:cNvSpPr/>
          <p:nvPr/>
        </p:nvSpPr>
        <p:spPr>
          <a:xfrm>
            <a:off x="6744072" y="3934217"/>
            <a:ext cx="1689886" cy="43088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       _____</a:t>
            </a:r>
            <a:endParaRPr lang="de-DE" sz="2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6" name="Sprechblase: rechteckig mit abgerundeten Ecken 85">
            <a:extLst>
              <a:ext uri="{FF2B5EF4-FFF2-40B4-BE49-F238E27FC236}">
                <a16:creationId xmlns:a16="http://schemas.microsoft.com/office/drawing/2014/main" id="{B7C15760-40D0-4C4B-A5B4-2C27DC0A6943}"/>
              </a:ext>
            </a:extLst>
          </p:cNvPr>
          <p:cNvSpPr/>
          <p:nvPr/>
        </p:nvSpPr>
        <p:spPr>
          <a:xfrm>
            <a:off x="6683837" y="5045084"/>
            <a:ext cx="3663065" cy="1057662"/>
          </a:xfrm>
          <a:prstGeom prst="wedgeRoundRectCallout">
            <a:avLst>
              <a:gd name="adj1" fmla="val 54074"/>
              <a:gd name="adj2" fmla="val -90210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7" name="Textfeld 86">
            <a:extLst>
              <a:ext uri="{FF2B5EF4-FFF2-40B4-BE49-F238E27FC236}">
                <a16:creationId xmlns:a16="http://schemas.microsoft.com/office/drawing/2014/main" id="{2122CE54-08B9-4DF5-B309-111DEF7597BA}"/>
              </a:ext>
            </a:extLst>
          </p:cNvPr>
          <p:cNvSpPr txBox="1"/>
          <p:nvPr/>
        </p:nvSpPr>
        <p:spPr>
          <a:xfrm>
            <a:off x="6635007" y="5197056"/>
            <a:ext cx="36070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Auf den ______________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kern="0" dirty="0">
                <a:latin typeface="Trebuchet MS" pitchFamily="34" charset="0"/>
              </a:rPr>
              <a:t>kommt es an!</a:t>
            </a:r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ADF0D070-CFC8-4B0D-8F86-34463DF1D2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04	AV 01 i-Tüpfelchen für Spitzenkönner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7D5EF983-0DFD-42BD-A7AB-C76649DBFFCD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 die richtigen Wörter!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933EAFB5-DBE1-436B-AF2B-7C667FA40C37}"/>
              </a:ext>
            </a:extLst>
          </p:cNvPr>
          <p:cNvSpPr txBox="1"/>
          <p:nvPr/>
        </p:nvSpPr>
        <p:spPr>
          <a:xfrm>
            <a:off x="190500" y="6724134"/>
            <a:ext cx="5344733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Übungen\Rechtschreibförderung\Auslautverlängerung\Auslautverlängerung 01 Grundlage - Arbeitsblätter.pptx - Seite 5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1837EAF7-A54F-4FB9-A3ED-0F6C8F2C34E6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0822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e Legende 5">
            <a:extLst>
              <a:ext uri="{FF2B5EF4-FFF2-40B4-BE49-F238E27FC236}">
                <a16:creationId xmlns:a16="http://schemas.microsoft.com/office/drawing/2014/main" id="{FA0CC2D8-3EC6-4915-8118-1072E8F9B210}"/>
              </a:ext>
            </a:extLst>
          </p:cNvPr>
          <p:cNvSpPr/>
          <p:nvPr/>
        </p:nvSpPr>
        <p:spPr>
          <a:xfrm>
            <a:off x="2581606" y="1124744"/>
            <a:ext cx="5098569" cy="4752528"/>
          </a:xfrm>
          <a:prstGeom prst="wedgeEllipseCallout">
            <a:avLst>
              <a:gd name="adj1" fmla="val -65891"/>
              <a:gd name="adj2" fmla="val 1498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1B548220-BC5F-403B-83E5-4759C1ED39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5" y="3800384"/>
            <a:ext cx="1677443" cy="2447094"/>
          </a:xfrm>
          <a:prstGeom prst="rect">
            <a:avLst/>
          </a:prstGeom>
        </p:spPr>
      </p:pic>
      <p:pic>
        <p:nvPicPr>
          <p:cNvPr id="17" name="Grafik 16" descr="Smiley böse.png">
            <a:extLst>
              <a:ext uri="{FF2B5EF4-FFF2-40B4-BE49-F238E27FC236}">
                <a16:creationId xmlns:a16="http://schemas.microsoft.com/office/drawing/2014/main" id="{130B6DD8-504A-467C-8EC6-021BD08B62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7588" y="5109898"/>
            <a:ext cx="850340" cy="568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Grafik 17" descr="Smiley gut.png">
            <a:extLst>
              <a:ext uri="{FF2B5EF4-FFF2-40B4-BE49-F238E27FC236}">
                <a16:creationId xmlns:a16="http://schemas.microsoft.com/office/drawing/2014/main" id="{654731A4-CA93-4737-9B8E-0CCA818EF91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1303" y="5085184"/>
            <a:ext cx="644443" cy="65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23F9A357-792E-443D-A29A-B8354ABB78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46812" y="1633444"/>
            <a:ext cx="5233364" cy="33271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hangingPunct="1">
              <a:lnSpc>
                <a:spcPct val="107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 Ende hart oder weich?</a:t>
            </a:r>
          </a:p>
          <a:p>
            <a:pPr lvl="0" algn="ctr" eaLnBrk="1" hangingPunct="1">
              <a:lnSpc>
                <a:spcPct val="107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Werde nicht bleich,</a:t>
            </a:r>
          </a:p>
          <a:p>
            <a:pPr lvl="0" algn="ctr" eaLnBrk="1" hangingPunct="1">
              <a:lnSpc>
                <a:spcPct val="107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streich nicht die Segel, </a:t>
            </a:r>
          </a:p>
          <a:p>
            <a:pPr lvl="0" algn="ctr" eaLnBrk="1" hangingPunct="1">
              <a:lnSpc>
                <a:spcPct val="107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nutze die Regel:</a:t>
            </a:r>
          </a:p>
          <a:p>
            <a:pPr lvl="0" algn="ctr" eaLnBrk="1" hangingPunct="1">
              <a:lnSpc>
                <a:spcPct val="107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Wortverlängerung macht es klar:</a:t>
            </a:r>
          </a:p>
          <a:p>
            <a:pPr lvl="0" algn="ctr" eaLnBrk="1" hangingPunct="1">
              <a:lnSpc>
                <a:spcPct val="107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 hörst den Auslaut wunderbar.</a:t>
            </a:r>
          </a:p>
          <a:p>
            <a:pPr lvl="0" algn="ctr" eaLnBrk="1" hangingPunct="1">
              <a:lnSpc>
                <a:spcPct val="107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Jedoch:</a:t>
            </a:r>
          </a:p>
          <a:p>
            <a:pPr lvl="0" algn="ctr" eaLnBrk="1" hangingPunct="1">
              <a:lnSpc>
                <a:spcPct val="107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 sichersten ist derjenige dran,</a:t>
            </a:r>
          </a:p>
          <a:p>
            <a:pPr lvl="0" algn="ctr" eaLnBrk="1" hangingPunct="1">
              <a:lnSpc>
                <a:spcPct val="107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de-DE" sz="22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die Wörter richtig kann.</a:t>
            </a:r>
          </a:p>
        </p:txBody>
      </p:sp>
      <p:sp>
        <p:nvSpPr>
          <p:cNvPr id="9" name="Textfeld 36">
            <a:extLst>
              <a:ext uri="{FF2B5EF4-FFF2-40B4-BE49-F238E27FC236}">
                <a16:creationId xmlns:a16="http://schemas.microsoft.com/office/drawing/2014/main" id="{CA8B7766-92DA-4540-9C75-40740428EB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05	Auslautverlängerung 01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997BDE4A-E07E-4063-8CCE-63DBA74CA3B8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Üben macht gescheit!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39250859-557A-4608-82E1-AD0ABE1C161F}"/>
              </a:ext>
            </a:extLst>
          </p:cNvPr>
          <p:cNvSpPr txBox="1"/>
          <p:nvPr/>
        </p:nvSpPr>
        <p:spPr>
          <a:xfrm>
            <a:off x="190500" y="6724134"/>
            <a:ext cx="5344733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Übungen\Rechtschreibförderung\Auslautverlängerung\Auslautverlängerung 01 Grundlage - Arbeitsblätter.pptx - Seite 6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8BCDA648-952A-441E-8588-64E930D4072C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5964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/>
    </p:bldLst>
  </p:timing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510</Words>
  <Application>Microsoft Office PowerPoint</Application>
  <PresentationFormat>Breitbild</PresentationFormat>
  <Paragraphs>115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6</vt:i4>
      </vt:variant>
    </vt:vector>
  </HeadingPairs>
  <TitlesOfParts>
    <vt:vector size="16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 Auslautverlängerung       Name: _______________________  Klasse: ______ 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2266</cp:revision>
  <cp:lastPrinted>2024-04-24T11:03:48Z</cp:lastPrinted>
  <dcterms:created xsi:type="dcterms:W3CDTF">2012-08-26T07:44:46Z</dcterms:created>
  <dcterms:modified xsi:type="dcterms:W3CDTF">2024-04-24T11:03:58Z</dcterms:modified>
</cp:coreProperties>
</file>